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80" r:id="rId3"/>
    <p:sldId id="283" r:id="rId4"/>
    <p:sldId id="284" r:id="rId5"/>
    <p:sldId id="285" r:id="rId6"/>
    <p:sldId id="286" r:id="rId7"/>
    <p:sldId id="287" r:id="rId8"/>
    <p:sldId id="289" r:id="rId9"/>
    <p:sldId id="281" r:id="rId10"/>
    <p:sldId id="282" r:id="rId11"/>
    <p:sldId id="268" r:id="rId12"/>
  </p:sldIdLst>
  <p:sldSz cx="12192000" cy="68580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陳偉瑋" initials="陳偉瑋" lastIdx="1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1116" y="312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6771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fld id="{81D60167-4931-47E6-BA6A-407CBD079E47}" type="slidenum">
              <a:rPr lang="en-US" altLang="zh-TW" spc="-25" smtClean="0"/>
              <a:pPr marL="12700">
                <a:lnSpc>
                  <a:spcPts val="1240"/>
                </a:lnSpc>
              </a:pPr>
              <a:t>‹#›</a:t>
            </a:fld>
            <a:endParaRPr lang="en-US" altLang="zh-TW" spc="-25" dirty="0"/>
          </a:p>
        </p:txBody>
      </p:sp>
      <p:pic>
        <p:nvPicPr>
          <p:cNvPr id="7" name="object 3">
            <a:extLst>
              <a:ext uri="{FF2B5EF4-FFF2-40B4-BE49-F238E27FC236}">
                <a16:creationId xmlns:a16="http://schemas.microsoft.com/office/drawing/2014/main" id="{621B9390-C232-66D5-C1AB-6C292072EDE2}"/>
              </a:ext>
            </a:extLst>
          </p:cNvPr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200" y="6309352"/>
            <a:ext cx="2144255" cy="4648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fld id="{81D60167-4931-47E6-BA6A-407CBD079E47}" type="slidenum">
              <a:rPr lang="en-US" altLang="zh-TW" spc="-25" smtClean="0"/>
              <a:pPr marL="12700">
                <a:lnSpc>
                  <a:spcPts val="1240"/>
                </a:lnSpc>
              </a:pPr>
              <a:t>‹#›</a:t>
            </a:fld>
            <a:endParaRPr lang="en-US" altLang="zh-TW" spc="-25" dirty="0"/>
          </a:p>
        </p:txBody>
      </p:sp>
      <p:pic>
        <p:nvPicPr>
          <p:cNvPr id="7" name="object 3">
            <a:extLst>
              <a:ext uri="{FF2B5EF4-FFF2-40B4-BE49-F238E27FC236}">
                <a16:creationId xmlns:a16="http://schemas.microsoft.com/office/drawing/2014/main" id="{5B6235C7-9B9D-6C33-9243-5731D0DC9B28}"/>
              </a:ext>
            </a:extLst>
          </p:cNvPr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200" y="6309352"/>
            <a:ext cx="2144255" cy="4648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fld id="{81D60167-4931-47E6-BA6A-407CBD079E47}" type="slidenum">
              <a:rPr lang="en-US" altLang="zh-TW" spc="-25" smtClean="0"/>
              <a:pPr marL="12700">
                <a:lnSpc>
                  <a:spcPts val="1240"/>
                </a:lnSpc>
              </a:pPr>
              <a:t>‹#›</a:t>
            </a:fld>
            <a:endParaRPr lang="en-US" altLang="zh-TW" spc="-25" dirty="0"/>
          </a:p>
        </p:txBody>
      </p:sp>
      <p:pic>
        <p:nvPicPr>
          <p:cNvPr id="8" name="object 3">
            <a:extLst>
              <a:ext uri="{FF2B5EF4-FFF2-40B4-BE49-F238E27FC236}">
                <a16:creationId xmlns:a16="http://schemas.microsoft.com/office/drawing/2014/main" id="{61B77627-35C5-29E5-2E78-267A19794EAD}"/>
              </a:ext>
            </a:extLst>
          </p:cNvPr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200" y="6309352"/>
            <a:ext cx="2144255" cy="4648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fld id="{81D60167-4931-47E6-BA6A-407CBD079E47}" type="slidenum">
              <a:rPr lang="en-US" altLang="zh-TW" spc="-25" smtClean="0"/>
              <a:pPr marL="12700">
                <a:lnSpc>
                  <a:spcPts val="1240"/>
                </a:lnSpc>
              </a:pPr>
              <a:t>‹#›</a:t>
            </a:fld>
            <a:endParaRPr lang="en-US" altLang="zh-TW" spc="-25" dirty="0"/>
          </a:p>
        </p:txBody>
      </p:sp>
      <p:pic>
        <p:nvPicPr>
          <p:cNvPr id="6" name="object 3">
            <a:extLst>
              <a:ext uri="{FF2B5EF4-FFF2-40B4-BE49-F238E27FC236}">
                <a16:creationId xmlns:a16="http://schemas.microsoft.com/office/drawing/2014/main" id="{F257FC04-7639-69FA-2E98-0980FA76F8F7}"/>
              </a:ext>
            </a:extLst>
          </p:cNvPr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200" y="6309352"/>
            <a:ext cx="2144255" cy="4648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fld id="{81D60167-4931-47E6-BA6A-407CBD079E47}" type="slidenum">
              <a:rPr lang="en-US" altLang="zh-TW" spc="-25" smtClean="0"/>
              <a:pPr marL="12700">
                <a:lnSpc>
                  <a:spcPts val="1240"/>
                </a:lnSpc>
              </a:pPr>
              <a:t>‹#›</a:t>
            </a:fld>
            <a:endParaRPr lang="en-US" altLang="zh-TW" spc="-25" dirty="0"/>
          </a:p>
        </p:txBody>
      </p:sp>
      <p:pic>
        <p:nvPicPr>
          <p:cNvPr id="5" name="object 3">
            <a:extLst>
              <a:ext uri="{FF2B5EF4-FFF2-40B4-BE49-F238E27FC236}">
                <a16:creationId xmlns:a16="http://schemas.microsoft.com/office/drawing/2014/main" id="{4C1C2FBB-7283-1158-9EB1-415B886B3F29}"/>
              </a:ext>
            </a:extLst>
          </p:cNvPr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200" y="6309352"/>
            <a:ext cx="2144255" cy="464819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4335" y="481393"/>
            <a:ext cx="9870440" cy="6771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40055" y="1453851"/>
            <a:ext cx="1040214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234251" y="6463728"/>
            <a:ext cx="292100" cy="1560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fld id="{81D60167-4931-47E6-BA6A-407CBD079E47}" type="slidenum">
              <a:rPr lang="en-US" altLang="zh-TW" spc="-25" smtClean="0"/>
              <a:pPr marL="12700">
                <a:lnSpc>
                  <a:spcPts val="1240"/>
                </a:lnSpc>
              </a:pPr>
              <a:t>‹#›</a:t>
            </a:fld>
            <a:endParaRPr lang="en-US" altLang="zh-TW"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008000" y="180000"/>
            <a:ext cx="10923855" cy="173637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indent="12700" algn="ctr">
              <a:lnSpc>
                <a:spcPct val="140000"/>
              </a:lnSpc>
              <a:spcBef>
                <a:spcPts val="100"/>
              </a:spcBef>
            </a:pPr>
            <a:r>
              <a:rPr sz="4000" dirty="0"/>
              <a:t>11</a:t>
            </a:r>
            <a:r>
              <a:rPr lang="en-US" sz="4000" dirty="0"/>
              <a:t>5</a:t>
            </a:r>
            <a:r>
              <a:rPr sz="4000" spc="-40" dirty="0"/>
              <a:t>年度</a:t>
            </a:r>
            <a:r>
              <a:rPr lang="zh-TW" altLang="en-US" sz="4000" spc="-4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高值藥品發展與新製程技術拓展計畫</a:t>
            </a:r>
            <a:br>
              <a:rPr lang="en-US" altLang="zh-TW" sz="4000" spc="-4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4000" spc="-4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新製程技術產線建置規劃</a:t>
            </a:r>
            <a:r>
              <a:rPr sz="4000" spc="-4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輔導</a:t>
            </a:r>
            <a:endParaRPr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835840" y="2297351"/>
            <a:ext cx="2520317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spcBef>
                <a:spcPts val="95"/>
              </a:spcBef>
            </a:pPr>
            <a:r>
              <a:rPr sz="2800" b="1" spc="-40" dirty="0">
                <a:latin typeface="微軟正黑體"/>
                <a:cs typeface="微軟正黑體"/>
              </a:rPr>
              <a:t>申請提案簡報</a:t>
            </a:r>
            <a:endParaRPr sz="2800" dirty="0">
              <a:latin typeface="微軟正黑體"/>
              <a:cs typeface="微軟正黑體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438400" y="3246642"/>
            <a:ext cx="4653598" cy="10658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sz="2400" b="1" spc="-10" dirty="0">
                <a:latin typeface="微軟正黑體"/>
                <a:cs typeface="微軟正黑體"/>
              </a:rPr>
              <a:t>提案名稱：</a:t>
            </a:r>
            <a:r>
              <a:rPr sz="2400" b="1" spc="-50" dirty="0">
                <a:latin typeface="微軟正黑體"/>
                <a:cs typeface="微軟正黑體"/>
              </a:rPr>
              <a:t> </a:t>
            </a:r>
            <a:endParaRPr lang="en-US" sz="2400" b="1" spc="-50" dirty="0">
              <a:latin typeface="微軟正黑體"/>
              <a:cs typeface="微軟正黑體"/>
            </a:endParaRPr>
          </a:p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lang="zh-TW" altLang="en-US" sz="2400" b="1" spc="-10" dirty="0">
                <a:latin typeface="微軟正黑體"/>
                <a:cs typeface="微軟正黑體"/>
              </a:rPr>
              <a:t>提案</a:t>
            </a:r>
            <a:r>
              <a:rPr sz="2400" b="1" spc="-10" dirty="0" err="1">
                <a:latin typeface="微軟正黑體"/>
                <a:cs typeface="微軟正黑體"/>
              </a:rPr>
              <a:t>廠商</a:t>
            </a:r>
            <a:r>
              <a:rPr sz="2400" b="1" spc="-10" dirty="0">
                <a:latin typeface="微軟正黑體"/>
                <a:cs typeface="微軟正黑體"/>
              </a:rPr>
              <a:t>：</a:t>
            </a:r>
            <a:r>
              <a:rPr lang="en-US" altLang="zh-TW" sz="2400" b="1" spc="-10" dirty="0">
                <a:latin typeface="微軟正黑體"/>
                <a:cs typeface="微軟正黑體"/>
              </a:rPr>
              <a:t>○○○○</a:t>
            </a:r>
            <a:r>
              <a:rPr lang="zh-TW" altLang="en-US" sz="2400" b="1" spc="-10" dirty="0">
                <a:latin typeface="微軟正黑體"/>
                <a:cs typeface="微軟正黑體"/>
              </a:rPr>
              <a:t>股份有限公司</a:t>
            </a:r>
            <a:endParaRPr sz="2400" dirty="0">
              <a:latin typeface="微軟正黑體"/>
              <a:cs typeface="微軟正黑體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062842" y="6197777"/>
            <a:ext cx="6066312" cy="3073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spcBef>
                <a:spcPts val="95"/>
              </a:spcBef>
              <a:tabLst>
                <a:tab pos="2018030" algn="l"/>
                <a:tab pos="2487295" algn="l"/>
              </a:tabLst>
            </a:pPr>
            <a:r>
              <a:rPr sz="1850" b="1" dirty="0">
                <a:latin typeface="微軟正黑體"/>
                <a:cs typeface="微軟正黑體"/>
              </a:rPr>
              <a:t>中</a:t>
            </a:r>
            <a:r>
              <a:rPr sz="1850" b="1" spc="-15" dirty="0">
                <a:latin typeface="微軟正黑體"/>
                <a:cs typeface="微軟正黑體"/>
              </a:rPr>
              <a:t> </a:t>
            </a:r>
            <a:r>
              <a:rPr sz="1850" b="1" dirty="0">
                <a:latin typeface="微軟正黑體"/>
                <a:cs typeface="微軟正黑體"/>
              </a:rPr>
              <a:t>華</a:t>
            </a:r>
            <a:r>
              <a:rPr sz="1850" b="1" spc="-30" dirty="0">
                <a:latin typeface="微軟正黑體"/>
                <a:cs typeface="微軟正黑體"/>
              </a:rPr>
              <a:t> </a:t>
            </a:r>
            <a:r>
              <a:rPr sz="1850" b="1" dirty="0">
                <a:latin typeface="微軟正黑體"/>
                <a:cs typeface="微軟正黑體"/>
              </a:rPr>
              <a:t>民</a:t>
            </a:r>
            <a:r>
              <a:rPr sz="1850" b="1" spc="-15" dirty="0">
                <a:latin typeface="微軟正黑體"/>
                <a:cs typeface="微軟正黑體"/>
              </a:rPr>
              <a:t> </a:t>
            </a:r>
            <a:r>
              <a:rPr sz="1850" b="1" dirty="0">
                <a:latin typeface="微軟正黑體"/>
                <a:cs typeface="微軟正黑體"/>
              </a:rPr>
              <a:t>國</a:t>
            </a:r>
            <a:r>
              <a:rPr sz="1850" b="1" spc="-10" dirty="0">
                <a:latin typeface="微軟正黑體"/>
                <a:cs typeface="微軟正黑體"/>
              </a:rPr>
              <a:t> </a:t>
            </a:r>
            <a:r>
              <a:rPr sz="1850" b="1" dirty="0">
                <a:latin typeface="微軟正黑體"/>
                <a:cs typeface="微軟正黑體"/>
              </a:rPr>
              <a:t>11</a:t>
            </a:r>
            <a:r>
              <a:rPr lang="en-US" sz="1850" b="1" dirty="0">
                <a:latin typeface="微軟正黑體"/>
                <a:cs typeface="微軟正黑體"/>
              </a:rPr>
              <a:t>5</a:t>
            </a:r>
            <a:r>
              <a:rPr sz="1850" b="1" spc="-50" dirty="0">
                <a:latin typeface="微軟正黑體"/>
                <a:cs typeface="微軟正黑體"/>
              </a:rPr>
              <a:t>年</a:t>
            </a:r>
            <a:r>
              <a:rPr sz="1850" b="1" dirty="0">
                <a:latin typeface="微軟正黑體"/>
                <a:cs typeface="微軟正黑體"/>
              </a:rPr>
              <a:t>	</a:t>
            </a:r>
            <a:r>
              <a:rPr sz="1850" b="1" spc="-50" dirty="0">
                <a:latin typeface="微軟正黑體"/>
                <a:cs typeface="微軟正黑體"/>
              </a:rPr>
              <a:t>月</a:t>
            </a:r>
            <a:r>
              <a:rPr sz="1850" b="1" dirty="0">
                <a:latin typeface="微軟正黑體"/>
                <a:cs typeface="微軟正黑體"/>
              </a:rPr>
              <a:t>	</a:t>
            </a:r>
            <a:r>
              <a:rPr sz="1850" b="1" spc="-50" dirty="0">
                <a:latin typeface="微軟正黑體"/>
                <a:cs typeface="微軟正黑體"/>
              </a:rPr>
              <a:t>日</a:t>
            </a:r>
            <a:endParaRPr sz="1850" dirty="0">
              <a:latin typeface="微軟正黑體"/>
              <a:cs typeface="微軟正黑體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673632" y="4876800"/>
            <a:ext cx="1203168" cy="8566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b="1" spc="-10" dirty="0" err="1">
                <a:latin typeface="微軟正黑體"/>
                <a:cs typeface="微軟正黑體"/>
              </a:rPr>
              <a:t>主辦單位</a:t>
            </a:r>
            <a:r>
              <a:rPr b="1" spc="-10" dirty="0">
                <a:latin typeface="微軟正黑體"/>
                <a:cs typeface="微軟正黑體"/>
              </a:rPr>
              <a:t>：</a:t>
            </a:r>
            <a:endParaRPr lang="en-US" b="1" spc="-10" dirty="0">
              <a:latin typeface="微軟正黑體"/>
              <a:cs typeface="微軟正黑體"/>
            </a:endParaRPr>
          </a:p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lang="zh-TW" altLang="en-US" b="1" spc="-10" dirty="0">
                <a:latin typeface="微軟正黑體"/>
                <a:cs typeface="微軟正黑體"/>
              </a:rPr>
              <a:t>執行</a:t>
            </a:r>
            <a:r>
              <a:rPr b="1" spc="-10" dirty="0" err="1">
                <a:latin typeface="微軟正黑體"/>
                <a:cs typeface="微軟正黑體"/>
              </a:rPr>
              <a:t>單位</a:t>
            </a:r>
            <a:r>
              <a:rPr b="1" spc="-10" dirty="0">
                <a:latin typeface="微軟正黑體"/>
                <a:cs typeface="微軟正黑體"/>
              </a:rPr>
              <a:t>：</a:t>
            </a:r>
            <a:endParaRPr dirty="0">
              <a:latin typeface="微軟正黑體"/>
              <a:cs typeface="微軟正黑體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112032" y="4830932"/>
            <a:ext cx="3230880" cy="848360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12700">
              <a:spcBef>
                <a:spcPts val="1180"/>
              </a:spcBef>
            </a:pPr>
            <a:r>
              <a:rPr b="1" spc="-10" dirty="0">
                <a:latin typeface="微軟正黑體"/>
                <a:cs typeface="微軟正黑體"/>
              </a:rPr>
              <a:t>經濟部產業發展署</a:t>
            </a:r>
            <a:endParaRPr dirty="0">
              <a:latin typeface="微軟正黑體"/>
              <a:cs typeface="微軟正黑體"/>
            </a:endParaRPr>
          </a:p>
          <a:p>
            <a:pPr marL="17145">
              <a:spcBef>
                <a:spcPts val="1080"/>
              </a:spcBef>
            </a:pPr>
            <a:r>
              <a:rPr b="1" spc="-5" dirty="0">
                <a:latin typeface="微軟正黑體"/>
                <a:cs typeface="微軟正黑體"/>
              </a:rPr>
              <a:t>財團法人醫藥工業技術發展中心</a:t>
            </a:r>
            <a:endParaRPr dirty="0">
              <a:latin typeface="微軟正黑體"/>
              <a:cs typeface="微軟正黑體"/>
            </a:endParaRPr>
          </a:p>
        </p:txBody>
      </p:sp>
      <p:pic>
        <p:nvPicPr>
          <p:cNvPr id="15" name="object 1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83123" y="5394960"/>
            <a:ext cx="609494" cy="359663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71872" y="4948428"/>
            <a:ext cx="526946" cy="35413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0F0D17-F416-6EB1-DBD3-96F569026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>
            <a:extLst>
              <a:ext uri="{FF2B5EF4-FFF2-40B4-BE49-F238E27FC236}">
                <a16:creationId xmlns:a16="http://schemas.microsoft.com/office/drawing/2014/main" id="{BF711F4D-DC3B-4BC3-2F7C-49B99F6E7AF5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fld id="{81D60167-4931-47E6-BA6A-407CBD079E47}" type="slidenum">
              <a:rPr spc="-25" dirty="0"/>
              <a:pPr marL="12700">
                <a:lnSpc>
                  <a:spcPts val="1240"/>
                </a:lnSpc>
              </a:pPr>
              <a:t>10</a:t>
            </a:fld>
            <a:endParaRPr spc="-25" dirty="0"/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72AFAF58-E74E-0730-5B4F-460EEA489A83}"/>
              </a:ext>
            </a:extLst>
          </p:cNvPr>
          <p:cNvSpPr txBox="1">
            <a:spLocks/>
          </p:cNvSpPr>
          <p:nvPr/>
        </p:nvSpPr>
        <p:spPr>
          <a:xfrm>
            <a:off x="3899835" y="229473"/>
            <a:ext cx="5144874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微軟正黑體"/>
                <a:ea typeface="+mj-ea"/>
                <a:cs typeface="微軟正黑體"/>
              </a:defRPr>
            </a:lvl1pPr>
          </a:lstStyle>
          <a:p>
            <a:pPr marL="12700" algn="l">
              <a:spcBef>
                <a:spcPts val="100"/>
              </a:spcBef>
            </a:pPr>
            <a:r>
              <a:rPr lang="zh-TW" altLang="en-US" spc="-15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捌、預期成果與效益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EF7BFDED-276E-B4E9-2B45-22C988BDB8FE}"/>
              </a:ext>
            </a:extLst>
          </p:cNvPr>
          <p:cNvSpPr txBox="1"/>
          <p:nvPr/>
        </p:nvSpPr>
        <p:spPr>
          <a:xfrm>
            <a:off x="1332000" y="1080000"/>
            <a:ext cx="2061845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10" dirty="0">
                <a:latin typeface="微軟正黑體"/>
                <a:cs typeface="微軟正黑體"/>
              </a:rPr>
              <a:t>一、</a:t>
            </a:r>
            <a:r>
              <a:rPr lang="zh-TW" altLang="en-US" sz="2000" b="1" spc="-10" dirty="0">
                <a:latin typeface="微軟正黑體"/>
                <a:cs typeface="微軟正黑體"/>
              </a:rPr>
              <a:t>量化效益</a:t>
            </a:r>
            <a:r>
              <a:rPr sz="2000" b="1" spc="-10" dirty="0" err="1">
                <a:latin typeface="微軟正黑體"/>
                <a:cs typeface="微軟正黑體"/>
              </a:rPr>
              <a:t>分析</a:t>
            </a:r>
            <a:endParaRPr sz="2000" dirty="0">
              <a:latin typeface="微軟正黑體"/>
              <a:cs typeface="微軟正黑體"/>
            </a:endParaRP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FE1401B-B744-1774-2221-04FA49DB60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920749"/>
              </p:ext>
            </p:extLst>
          </p:nvPr>
        </p:nvGraphicFramePr>
        <p:xfrm>
          <a:off x="1332000" y="1610931"/>
          <a:ext cx="7712709" cy="23514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63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489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660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800" spc="-1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增加產值</a:t>
                      </a:r>
                      <a:r>
                        <a:rPr lang="zh-TW" altLang="en-US" sz="18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 </a:t>
                      </a:r>
                      <a:r>
                        <a:rPr lang="en-US" altLang="zh-TW" sz="12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(</a:t>
                      </a:r>
                      <a:r>
                        <a:rPr lang="zh-TW" altLang="en-US" sz="12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新台幣：元</a:t>
                      </a:r>
                      <a:r>
                        <a:rPr lang="en-US" altLang="zh-TW" sz="12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)</a:t>
                      </a:r>
                      <a:endParaRPr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9080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295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800" spc="-1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促成投資額</a:t>
                      </a:r>
                      <a:endParaRPr sz="1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4826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114"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6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新增就業人數</a:t>
                      </a:r>
                      <a:r>
                        <a:rPr lang="en-US" altLang="zh-TW" sz="14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/>
                        </a:rPr>
                        <a:t>(115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年度</a:t>
                      </a:r>
                      <a:r>
                        <a:rPr lang="en-US" altLang="zh-TW" sz="14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/>
                        </a:rPr>
                        <a:t>)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/>
                      </a:endParaRPr>
                    </a:p>
                  </a:txBody>
                  <a:tcPr marL="0" marR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/>
                        </a:rPr>
                        <a:t>預計通過國內外查廠時間</a:t>
                      </a:r>
                      <a:endParaRPr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/>
                      </a:endParaRPr>
                    </a:p>
                  </a:txBody>
                  <a:tcPr marL="0" marR="0" marT="4826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object 6">
            <a:extLst>
              <a:ext uri="{FF2B5EF4-FFF2-40B4-BE49-F238E27FC236}">
                <a16:creationId xmlns:a16="http://schemas.microsoft.com/office/drawing/2014/main" id="{2A80CCE2-8D03-1657-EB17-05CC1D413723}"/>
              </a:ext>
            </a:extLst>
          </p:cNvPr>
          <p:cNvSpPr txBox="1"/>
          <p:nvPr/>
        </p:nvSpPr>
        <p:spPr>
          <a:xfrm>
            <a:off x="2520000" y="5220000"/>
            <a:ext cx="8935551" cy="140852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655"/>
              </a:lnSpc>
              <a:spcBef>
                <a:spcPts val="100"/>
              </a:spcBef>
              <a:tabLst>
                <a:tab pos="354965" algn="l"/>
              </a:tabLst>
            </a:pPr>
            <a:r>
              <a:rPr lang="zh-TW" altLang="en-US" sz="2000" b="1" spc="-10" dirty="0">
                <a:solidFill>
                  <a:schemeClr val="tx1"/>
                </a:solidFill>
                <a:latin typeface="微軟正黑體"/>
                <a:cs typeface="微軟正黑體"/>
              </a:rPr>
              <a:t>填寫說明：</a:t>
            </a:r>
            <a:endParaRPr lang="en-US" sz="2000" b="1" spc="-10" dirty="0">
              <a:solidFill>
                <a:schemeClr val="tx1"/>
              </a:solidFill>
              <a:latin typeface="微軟正黑體"/>
              <a:cs typeface="微軟正黑體"/>
            </a:endParaRPr>
          </a:p>
          <a:p>
            <a:pPr marL="354965" indent="-342265">
              <a:lnSpc>
                <a:spcPts val="2655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</a:tabLst>
            </a:pPr>
            <a:r>
              <a:rPr sz="2000" b="1" dirty="0" err="1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微軟正黑體"/>
                <a:cs typeface="微軟正黑體"/>
              </a:rPr>
              <a:t>儘量填寫完整量化效益，以利計畫效益評選</a:t>
            </a:r>
            <a:endParaRPr lang="en-US" sz="2000" b="1" spc="-50" dirty="0">
              <a:solidFill>
                <a:schemeClr val="tx1"/>
              </a:solidFill>
              <a:latin typeface="微軟正黑體"/>
              <a:cs typeface="微軟正黑體"/>
            </a:endParaRPr>
          </a:p>
          <a:p>
            <a:pPr marL="354965" indent="-342265">
              <a:lnSpc>
                <a:spcPts val="2655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</a:tabLst>
            </a:pPr>
            <a:r>
              <a:rPr lang="zh-TW" altLang="en-US" sz="2000" b="1" spc="-5" dirty="0">
                <a:solidFill>
                  <a:schemeClr val="tx1"/>
                </a:solidFill>
                <a:latin typeface="微軟正黑體"/>
                <a:cs typeface="微軟正黑體"/>
              </a:rPr>
              <a:t>量化指標項目不限上述項目，可自行增減，表格如有不敷使用，請自行增列</a:t>
            </a:r>
            <a:endParaRPr lang="en-US" altLang="zh-TW" sz="2000" b="1" spc="-5" dirty="0">
              <a:solidFill>
                <a:schemeClr val="tx1"/>
              </a:solidFill>
              <a:latin typeface="微軟正黑體"/>
              <a:cs typeface="微軟正黑體"/>
            </a:endParaRPr>
          </a:p>
          <a:p>
            <a:pPr marL="12700">
              <a:lnSpc>
                <a:spcPts val="2655"/>
              </a:lnSpc>
              <a:spcBef>
                <a:spcPts val="100"/>
              </a:spcBef>
              <a:tabLst>
                <a:tab pos="354965" algn="l"/>
              </a:tabLst>
            </a:pPr>
            <a:r>
              <a:rPr lang="zh-TW" altLang="en-US" sz="2000" b="1" dirty="0">
                <a:solidFill>
                  <a:schemeClr val="tx1"/>
                </a:solidFill>
              </a:rPr>
              <a:t>繳交簡報請將此說明刪除</a:t>
            </a:r>
            <a:endParaRPr lang="en-US" altLang="zh-TW" sz="2000" b="1" dirty="0">
              <a:solidFill>
                <a:schemeClr val="tx1"/>
              </a:solidFill>
            </a:endParaRPr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B0F7AC23-DDA1-2300-C31D-F54E765D298D}"/>
              </a:ext>
            </a:extLst>
          </p:cNvPr>
          <p:cNvSpPr txBox="1"/>
          <p:nvPr/>
        </p:nvSpPr>
        <p:spPr>
          <a:xfrm>
            <a:off x="1332000" y="4680000"/>
            <a:ext cx="2401800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zh-TW" altLang="en-US" sz="2000" b="1" spc="-10" dirty="0">
                <a:latin typeface="微軟正黑體"/>
                <a:cs typeface="微軟正黑體"/>
              </a:rPr>
              <a:t>二</a:t>
            </a:r>
            <a:r>
              <a:rPr sz="2000" b="1" spc="-10" dirty="0">
                <a:latin typeface="微軟正黑體"/>
                <a:cs typeface="微軟正黑體"/>
              </a:rPr>
              <a:t>、</a:t>
            </a:r>
            <a:r>
              <a:rPr lang="zh-TW" altLang="en-US" sz="2000" b="1" spc="-10" dirty="0">
                <a:latin typeface="微軟正黑體"/>
                <a:cs typeface="微軟正黑體"/>
              </a:rPr>
              <a:t>非量化效益</a:t>
            </a:r>
            <a:r>
              <a:rPr sz="2000" b="1" spc="-10" dirty="0" err="1">
                <a:latin typeface="微軟正黑體"/>
                <a:cs typeface="微軟正黑體"/>
              </a:rPr>
              <a:t>分析</a:t>
            </a:r>
            <a:endParaRPr sz="2000" dirty="0">
              <a:latin typeface="微軟正黑體"/>
              <a:cs typeface="微軟正黑體"/>
            </a:endParaRPr>
          </a:p>
        </p:txBody>
      </p:sp>
    </p:spTree>
    <p:extLst>
      <p:ext uri="{BB962C8B-B14F-4D97-AF65-F5344CB8AC3E}">
        <p14:creationId xmlns:p14="http://schemas.microsoft.com/office/powerpoint/2010/main" val="28632880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96688" y="1921761"/>
            <a:ext cx="5410867" cy="371461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3">
            <a:extLst>
              <a:ext uri="{FF2B5EF4-FFF2-40B4-BE49-F238E27FC236}">
                <a16:creationId xmlns:a16="http://schemas.microsoft.com/office/drawing/2014/main" id="{8089366B-F301-FA61-C26F-200690706D16}"/>
              </a:ext>
            </a:extLst>
          </p:cNvPr>
          <p:cNvSpPr txBox="1"/>
          <p:nvPr/>
        </p:nvSpPr>
        <p:spPr>
          <a:xfrm>
            <a:off x="4495800" y="1295400"/>
            <a:ext cx="4687800" cy="48397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l">
              <a:lnSpc>
                <a:spcPct val="147700"/>
              </a:lnSpc>
              <a:spcBef>
                <a:spcPts val="100"/>
              </a:spcBef>
            </a:pPr>
            <a:r>
              <a:rPr sz="2600" b="1" spc="-5" dirty="0">
                <a:latin typeface="微軟正黑體"/>
                <a:cs typeface="微軟正黑體"/>
              </a:rPr>
              <a:t>壹</a:t>
            </a:r>
            <a:r>
              <a:rPr lang="zh-TW" altLang="en-US" sz="2600" b="1" spc="85" dirty="0">
                <a:latin typeface="微軟正黑體"/>
                <a:cs typeface="微軟正黑體"/>
              </a:rPr>
              <a:t>、</a:t>
            </a:r>
            <a:r>
              <a:rPr sz="2600" b="1" spc="-5" dirty="0" err="1">
                <a:latin typeface="微軟正黑體"/>
                <a:cs typeface="微軟正黑體"/>
              </a:rPr>
              <a:t>廠商基本資料</a:t>
            </a:r>
            <a:endParaRPr lang="en-US" sz="2600" b="1" spc="-5" dirty="0">
              <a:latin typeface="微軟正黑體"/>
              <a:cs typeface="微軟正黑體"/>
            </a:endParaRPr>
          </a:p>
          <a:p>
            <a:pPr marL="12700" marR="5080" algn="l">
              <a:lnSpc>
                <a:spcPct val="147700"/>
              </a:lnSpc>
              <a:spcBef>
                <a:spcPts val="100"/>
              </a:spcBef>
            </a:pPr>
            <a:r>
              <a:rPr sz="2600" b="1" spc="320" dirty="0">
                <a:latin typeface="微軟正黑體"/>
                <a:cs typeface="微軟正黑體"/>
              </a:rPr>
              <a:t>貳</a:t>
            </a:r>
            <a:r>
              <a:rPr lang="zh-TW" altLang="en-US" sz="2600" b="1" spc="85" dirty="0">
                <a:latin typeface="微軟正黑體"/>
                <a:cs typeface="微軟正黑體"/>
              </a:rPr>
              <a:t>、</a:t>
            </a:r>
            <a:r>
              <a:rPr lang="zh-TW" altLang="en-US" sz="2600" b="1" spc="135" dirty="0">
                <a:latin typeface="微軟正黑體"/>
                <a:cs typeface="微軟正黑體"/>
              </a:rPr>
              <a:t>廠商歷史沿革 </a:t>
            </a:r>
            <a:endParaRPr lang="en-US" altLang="zh-TW" sz="2600" b="1" spc="135" dirty="0">
              <a:latin typeface="微軟正黑體"/>
              <a:cs typeface="微軟正黑體"/>
            </a:endParaRPr>
          </a:p>
          <a:p>
            <a:pPr marL="12700" marR="5080" algn="l">
              <a:lnSpc>
                <a:spcPct val="147700"/>
              </a:lnSpc>
              <a:spcBef>
                <a:spcPts val="100"/>
              </a:spcBef>
            </a:pPr>
            <a:r>
              <a:rPr sz="2600" b="1" spc="85" dirty="0">
                <a:latin typeface="微軟正黑體"/>
                <a:cs typeface="微軟正黑體"/>
              </a:rPr>
              <a:t>參、</a:t>
            </a:r>
            <a:r>
              <a:rPr lang="zh-TW" altLang="en-US" sz="2600" b="1" spc="150" dirty="0">
                <a:latin typeface="微軟正黑體"/>
                <a:cs typeface="微軟正黑體"/>
              </a:rPr>
              <a:t>廠內平面圖</a:t>
            </a:r>
            <a:endParaRPr lang="en-US" altLang="zh-TW" sz="2600" b="1" spc="150" dirty="0">
              <a:latin typeface="微軟正黑體"/>
              <a:cs typeface="微軟正黑體"/>
            </a:endParaRPr>
          </a:p>
          <a:p>
            <a:pPr marL="12700" marR="5080" algn="l">
              <a:lnSpc>
                <a:spcPct val="147700"/>
              </a:lnSpc>
              <a:spcBef>
                <a:spcPts val="100"/>
              </a:spcBef>
            </a:pPr>
            <a:r>
              <a:rPr lang="zh-TW" altLang="en-US" sz="2600" b="1" spc="165" dirty="0">
                <a:latin typeface="微軟正黑體"/>
                <a:cs typeface="微軟正黑體"/>
              </a:rPr>
              <a:t>肆、</a:t>
            </a:r>
            <a:r>
              <a:rPr lang="zh-TW" altLang="en-US" sz="2600" b="1" spc="150" dirty="0">
                <a:latin typeface="微軟正黑體"/>
              </a:rPr>
              <a:t>計畫目標 </a:t>
            </a:r>
            <a:endParaRPr lang="en-US" altLang="zh-TW" sz="2600" b="1" spc="150" dirty="0">
              <a:latin typeface="微軟正黑體"/>
            </a:endParaRPr>
          </a:p>
          <a:p>
            <a:pPr marL="12700" marR="5080" algn="l">
              <a:lnSpc>
                <a:spcPct val="147700"/>
              </a:lnSpc>
              <a:spcBef>
                <a:spcPts val="100"/>
              </a:spcBef>
            </a:pPr>
            <a:r>
              <a:rPr lang="zh-TW" altLang="en-US" sz="2600" b="1" spc="175" dirty="0">
                <a:latin typeface="微軟正黑體"/>
                <a:cs typeface="微軟正黑體"/>
              </a:rPr>
              <a:t>伍、產品介紹 </a:t>
            </a:r>
            <a:endParaRPr lang="en-US" altLang="zh-TW" sz="2600" b="1" spc="175" dirty="0">
              <a:latin typeface="微軟正黑體"/>
              <a:cs typeface="微軟正黑體"/>
            </a:endParaRPr>
          </a:p>
          <a:p>
            <a:pPr marL="12700" marR="5080" algn="l">
              <a:lnSpc>
                <a:spcPct val="147700"/>
              </a:lnSpc>
              <a:spcBef>
                <a:spcPts val="100"/>
              </a:spcBef>
            </a:pPr>
            <a:r>
              <a:rPr lang="zh-TW" altLang="en-US" sz="2600" b="1" dirty="0">
                <a:solidFill>
                  <a:schemeClr val="tx1"/>
                </a:solidFill>
                <a:latin typeface="微軟正黑體"/>
                <a:cs typeface="微軟正黑體"/>
              </a:rPr>
              <a:t>陸、</a:t>
            </a:r>
            <a:r>
              <a:rPr lang="zh-TW" altLang="en-US" sz="2600" b="1" spc="-5" dirty="0">
                <a:latin typeface="微軟正黑體"/>
                <a:cs typeface="微軟正黑體"/>
              </a:rPr>
              <a:t>計畫目標與實施方法 </a:t>
            </a:r>
            <a:endParaRPr lang="en-US" altLang="zh-TW" sz="2600" b="1" spc="-5" dirty="0">
              <a:latin typeface="微軟正黑體"/>
              <a:cs typeface="微軟正黑體"/>
            </a:endParaRPr>
          </a:p>
          <a:p>
            <a:pPr marL="12700" marR="5080" algn="l">
              <a:lnSpc>
                <a:spcPct val="147700"/>
              </a:lnSpc>
              <a:spcBef>
                <a:spcPts val="100"/>
              </a:spcBef>
            </a:pPr>
            <a:r>
              <a:rPr lang="zh-TW" altLang="en-US" sz="2600" b="1" spc="-5" dirty="0">
                <a:latin typeface="微軟正黑體"/>
                <a:cs typeface="微軟正黑體"/>
              </a:rPr>
              <a:t>柒 、時程規劃</a:t>
            </a:r>
            <a:endParaRPr lang="en-US" altLang="zh-TW" sz="2600" b="1" spc="-5" dirty="0">
              <a:latin typeface="微軟正黑體"/>
              <a:cs typeface="微軟正黑體"/>
            </a:endParaRPr>
          </a:p>
          <a:p>
            <a:pPr marL="12700" marR="5080" algn="l">
              <a:lnSpc>
                <a:spcPct val="147700"/>
              </a:lnSpc>
              <a:spcBef>
                <a:spcPts val="100"/>
              </a:spcBef>
            </a:pPr>
            <a:r>
              <a:rPr lang="zh-TW" altLang="en-US" sz="2600" b="1" spc="-5" dirty="0">
                <a:latin typeface="微軟正黑體"/>
                <a:cs typeface="微軟正黑體"/>
              </a:rPr>
              <a:t>捌、預期成果與效益</a:t>
            </a:r>
            <a:endParaRPr lang="en-US" altLang="zh-TW" sz="2600" b="1" spc="-50" dirty="0">
              <a:latin typeface="微軟正黑體"/>
              <a:cs typeface="微軟正黑體"/>
            </a:endParaRPr>
          </a:p>
        </p:txBody>
      </p:sp>
      <p:sp>
        <p:nvSpPr>
          <p:cNvPr id="11" name="object 2">
            <a:extLst>
              <a:ext uri="{FF2B5EF4-FFF2-40B4-BE49-F238E27FC236}">
                <a16:creationId xmlns:a16="http://schemas.microsoft.com/office/drawing/2014/main" id="{EE88F999-A513-DF76-DD08-C066B2245FE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105400" y="304800"/>
            <a:ext cx="226314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100"/>
              </a:spcBef>
            </a:pPr>
            <a:r>
              <a:rPr spc="-15" dirty="0"/>
              <a:t>簡報大綱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627BC0-7803-8960-F678-AB437BF805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>
            <a:extLst>
              <a:ext uri="{FF2B5EF4-FFF2-40B4-BE49-F238E27FC236}">
                <a16:creationId xmlns:a16="http://schemas.microsoft.com/office/drawing/2014/main" id="{B8F55026-1D20-4A64-E473-FCD57703A448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fld id="{81D60167-4931-47E6-BA6A-407CBD079E47}" type="slidenum">
              <a:rPr spc="-25" dirty="0"/>
              <a:pPr marL="12700">
                <a:lnSpc>
                  <a:spcPts val="1240"/>
                </a:lnSpc>
              </a:pPr>
              <a:t>3</a:t>
            </a:fld>
            <a:endParaRPr spc="-25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B1854C6-A2E4-00B9-A50C-53A88374B8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9849214"/>
              </p:ext>
            </p:extLst>
          </p:nvPr>
        </p:nvGraphicFramePr>
        <p:xfrm>
          <a:off x="1333404" y="1080000"/>
          <a:ext cx="9525192" cy="4739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47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1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355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lang="zh-TW" altLang="en-US" sz="2000" spc="-25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公司名稱</a:t>
                      </a:r>
                      <a:endParaRPr sz="2000" spc="-25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1085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zh-TW" altLang="en-US" sz="2000" spc="-3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申請輔導類別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 ○新製程產線    ○新製程設備 </a:t>
                      </a:r>
                      <a:endParaRPr sz="2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資本額</a:t>
                      </a:r>
                      <a:r>
                        <a:rPr sz="2000" spc="-1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(新台幣：元)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565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8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2000" spc="-3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員工人數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lang="zh-TW" altLang="en-US" sz="2000" spc="-1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前一年度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營業額</a:t>
                      </a:r>
                      <a:endParaRPr lang="en-US" sz="2000" spc="-25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20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(新台幣：元)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565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10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2000" spc="-3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公司登記地址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10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2000" spc="-3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製造廠地址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10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2000" spc="-3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研發能量(可複選)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 algn="just">
                        <a:lnSpc>
                          <a:spcPct val="100000"/>
                        </a:lnSpc>
                        <a:spcBef>
                          <a:spcPts val="645"/>
                        </a:spcBef>
                        <a:tabLst>
                          <a:tab pos="1055370" algn="l"/>
                          <a:tab pos="2224405" algn="l"/>
                          <a:tab pos="3393440" algn="l"/>
                        </a:tabLst>
                      </a:pP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○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新</a:t>
                      </a:r>
                      <a:r>
                        <a:rPr sz="2000" spc="-5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藥</a:t>
                      </a:r>
                      <a:r>
                        <a:rPr lang="en-US"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    </a:t>
                      </a: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○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學名</a:t>
                      </a:r>
                      <a:r>
                        <a:rPr sz="2000" spc="-5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藥</a:t>
                      </a:r>
                      <a:r>
                        <a:rPr lang="en-US"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    </a:t>
                      </a: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○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原料</a:t>
                      </a:r>
                      <a:r>
                        <a:rPr sz="2000" spc="-5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藥</a:t>
                      </a:r>
                      <a:r>
                        <a:rPr lang="en-US"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    </a:t>
                      </a: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○特殊產</a:t>
                      </a:r>
                      <a:r>
                        <a:rPr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品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848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265"/>
                        </a:spcBef>
                      </a:pPr>
                      <a:r>
                        <a:rPr sz="2000" spc="-3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製造劑型(可複選)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160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 algn="just">
                        <a:lnSpc>
                          <a:spcPct val="100000"/>
                        </a:lnSpc>
                        <a:spcBef>
                          <a:spcPts val="305"/>
                        </a:spcBef>
                        <a:tabLst>
                          <a:tab pos="1259840" algn="l"/>
                          <a:tab pos="2479040" algn="l"/>
                          <a:tab pos="3443604" algn="l"/>
                          <a:tab pos="4408170" algn="l"/>
                        </a:tabLst>
                      </a:pP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○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固</a:t>
                      </a:r>
                      <a:r>
                        <a:rPr sz="2000" spc="-5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體</a:t>
                      </a:r>
                      <a:r>
                        <a:rPr lang="zh-TW" altLang="en-US"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    </a:t>
                      </a: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○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半固</a:t>
                      </a:r>
                      <a:r>
                        <a:rPr sz="2000" spc="-5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體</a:t>
                      </a:r>
                      <a:r>
                        <a:rPr lang="zh-TW" altLang="en-US"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    </a:t>
                      </a: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○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液</a:t>
                      </a:r>
                      <a:r>
                        <a:rPr sz="2000" spc="-5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體</a:t>
                      </a:r>
                      <a:r>
                        <a:rPr lang="zh-TW" altLang="en-US"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         </a:t>
                      </a: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○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針</a:t>
                      </a:r>
                      <a:r>
                        <a:rPr sz="2000" spc="-5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劑</a:t>
                      </a:r>
                      <a:endParaRPr lang="en-US" sz="2000" spc="-5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  <a:p>
                      <a:pPr marL="90805" algn="just">
                        <a:lnSpc>
                          <a:spcPct val="100000"/>
                        </a:lnSpc>
                        <a:spcBef>
                          <a:spcPts val="305"/>
                        </a:spcBef>
                        <a:tabLst>
                          <a:tab pos="1259840" algn="l"/>
                          <a:tab pos="2479040" algn="l"/>
                          <a:tab pos="3443604" algn="l"/>
                          <a:tab pos="4408170" algn="l"/>
                        </a:tabLst>
                      </a:pP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○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無</a:t>
                      </a:r>
                      <a:r>
                        <a:rPr sz="2000" spc="-5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菌</a:t>
                      </a:r>
                      <a:r>
                        <a:rPr lang="en-US" sz="2000" spc="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    </a:t>
                      </a: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○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非無</a:t>
                      </a:r>
                      <a:r>
                        <a:rPr sz="2000" spc="-5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菌</a:t>
                      </a:r>
                      <a:r>
                        <a:rPr lang="zh-TW" altLang="en-US"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    </a:t>
                      </a: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○空膠</a:t>
                      </a:r>
                      <a:r>
                        <a:rPr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囊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228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2000" spc="-3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主要產品項目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1022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" name="object 2">
            <a:extLst>
              <a:ext uri="{FF2B5EF4-FFF2-40B4-BE49-F238E27FC236}">
                <a16:creationId xmlns:a16="http://schemas.microsoft.com/office/drawing/2014/main" id="{D45BC3BC-3AC7-73BD-BF68-695F5047848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45877" y="152400"/>
            <a:ext cx="4500245" cy="6965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壹、廠商基本資料</a:t>
            </a:r>
          </a:p>
        </p:txBody>
      </p:sp>
    </p:spTree>
    <p:extLst>
      <p:ext uri="{BB962C8B-B14F-4D97-AF65-F5344CB8AC3E}">
        <p14:creationId xmlns:p14="http://schemas.microsoft.com/office/powerpoint/2010/main" val="2961232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EC4774-D61F-F994-1159-4C0AD671A8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>
            <a:extLst>
              <a:ext uri="{FF2B5EF4-FFF2-40B4-BE49-F238E27FC236}">
                <a16:creationId xmlns:a16="http://schemas.microsoft.com/office/drawing/2014/main" id="{F725FA4D-A76A-93FC-D95A-07A53ED916DE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fld id="{81D60167-4931-47E6-BA6A-407CBD079E47}" type="slidenum">
              <a:rPr spc="-25" dirty="0"/>
              <a:pPr marL="12700">
                <a:lnSpc>
                  <a:spcPts val="1240"/>
                </a:lnSpc>
              </a:pPr>
              <a:t>4</a:t>
            </a:fld>
            <a:endParaRPr spc="-25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38343126-70C7-91E7-B117-8D5839370284}"/>
              </a:ext>
            </a:extLst>
          </p:cNvPr>
          <p:cNvSpPr txBox="1"/>
          <p:nvPr/>
        </p:nvSpPr>
        <p:spPr>
          <a:xfrm>
            <a:off x="1332000" y="1080000"/>
            <a:ext cx="96408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填寫說明：</a:t>
            </a:r>
          </a:p>
          <a:p>
            <a:pPr marL="271463" indent="-271463"/>
            <a:r>
              <a:rPr lang="en-US" altLang="zh-TW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背景部分，請說明廠內既有劑型、產線、產能、產製藥品品項、近年接受國內外</a:t>
            </a:r>
            <a:r>
              <a:rPr lang="en-US" altLang="zh-TW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GMP</a:t>
            </a:r>
            <a:r>
              <a:rPr lang="zh-TW" altLang="en-US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查廠實績，如近年廠內曾有申請產線變更之情形，也請一併說明。</a:t>
            </a:r>
            <a:endParaRPr lang="en-US" altLang="zh-TW" sz="2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71463" indent="-271463"/>
            <a:r>
              <a:rPr lang="en-US" altLang="zh-TW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需求部分，請說明工廠增設</a:t>
            </a:r>
            <a:r>
              <a:rPr lang="zh-TW" altLang="en-US" sz="2000" b="1" spc="-4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新製程技術產線之原因、需求，必須搭配之既有場所空間、搭配之設施設備等相關事項。</a:t>
            </a:r>
            <a:endParaRPr lang="zh-TW" altLang="en-US" sz="2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sz="2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sz="2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sz="2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繳交簡報請將此說明刪除</a:t>
            </a:r>
          </a:p>
          <a:p>
            <a:pPr marL="342900" indent="-342900">
              <a:buAutoNum type="arabicPeriod"/>
            </a:pP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38B38E67-82A3-CB16-7F1F-D01EF163B18D}"/>
              </a:ext>
            </a:extLst>
          </p:cNvPr>
          <p:cNvSpPr txBox="1">
            <a:spLocks/>
          </p:cNvSpPr>
          <p:nvPr/>
        </p:nvSpPr>
        <p:spPr>
          <a:xfrm>
            <a:off x="2133600" y="228600"/>
            <a:ext cx="822960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微軟正黑體"/>
                <a:ea typeface="+mj-ea"/>
                <a:cs typeface="微軟正黑體"/>
              </a:defRPr>
            </a:lvl1pPr>
          </a:lstStyle>
          <a:p>
            <a:pPr marL="12700" algn="l">
              <a:spcBef>
                <a:spcPts val="100"/>
              </a:spcBef>
            </a:pPr>
            <a:r>
              <a:rPr lang="zh-TW" altLang="en-US" spc="-15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貳、廠商背景介紹及需求說明</a:t>
            </a:r>
          </a:p>
        </p:txBody>
      </p:sp>
    </p:spTree>
    <p:extLst>
      <p:ext uri="{BB962C8B-B14F-4D97-AF65-F5344CB8AC3E}">
        <p14:creationId xmlns:p14="http://schemas.microsoft.com/office/powerpoint/2010/main" val="3659405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CDEA51-4C81-B8E3-E05A-BDC67B7CCF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>
            <a:extLst>
              <a:ext uri="{FF2B5EF4-FFF2-40B4-BE49-F238E27FC236}">
                <a16:creationId xmlns:a16="http://schemas.microsoft.com/office/drawing/2014/main" id="{0D52AF89-0077-5D94-4262-069CB8C56690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fld id="{81D60167-4931-47E6-BA6A-407CBD079E47}" type="slidenum">
              <a:rPr spc="-25" dirty="0"/>
              <a:pPr marL="12700">
                <a:lnSpc>
                  <a:spcPts val="1240"/>
                </a:lnSpc>
              </a:pPr>
              <a:t>5</a:t>
            </a:fld>
            <a:endParaRPr spc="-25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5DBDB835-0853-2D13-B8CC-0EA3A41F71DD}"/>
              </a:ext>
            </a:extLst>
          </p:cNvPr>
          <p:cNvSpPr txBox="1"/>
          <p:nvPr/>
        </p:nvSpPr>
        <p:spPr>
          <a:xfrm>
            <a:off x="1135653" y="1080000"/>
            <a:ext cx="10751547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填寫說明：</a:t>
            </a:r>
            <a:endParaRPr lang="en-US" altLang="zh-TW" sz="2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AutoNum type="arabicPeriod"/>
            </a:pPr>
            <a:r>
              <a:rPr lang="zh-TW" altLang="en-US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以</a:t>
            </a:r>
            <a:r>
              <a:rPr lang="en-US" altLang="zh-TW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頁內為限</a:t>
            </a:r>
            <a:endParaRPr lang="en-US" altLang="zh-TW" sz="2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AutoNum type="arabicPeriod"/>
            </a:pPr>
            <a:r>
              <a:rPr lang="zh-TW" altLang="en-US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請檢附中英文平面圖均可；並請標示人、物料、產品、廢棄物流動線。</a:t>
            </a:r>
            <a:endParaRPr lang="en-US" altLang="zh-TW" sz="2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buAutoNum type="arabicPeriod" startAt="3"/>
            </a:pPr>
            <a:r>
              <a:rPr lang="zh-TW" altLang="en-US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同一張圖面內若有多項產品生產，請協助標示本次申請輔導之產線或設備所欲使用之相關區域。</a:t>
            </a:r>
            <a:endParaRPr lang="en-US" altLang="zh-TW" sz="2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buAutoNum type="arabicPeriod" startAt="3"/>
            </a:pPr>
            <a:r>
              <a:rPr lang="zh-TW" altLang="en-US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如目前尚未有廠區實際平面圖</a:t>
            </a:r>
            <a:r>
              <a:rPr lang="en-US" altLang="zh-TW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新廠</a:t>
            </a:r>
            <a:r>
              <a:rPr lang="en-US" altLang="zh-TW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，也可提具預計施工之平面規劃圖面、設備位置圖等</a:t>
            </a:r>
            <a:endParaRPr lang="en-US" altLang="zh-TW" sz="2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繳交簡報請將此說明刪除</a:t>
            </a:r>
            <a:endParaRPr lang="en-US" altLang="zh-TW" sz="2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AutoNum type="arabicPeriod"/>
            </a:pP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68987D67-0788-D710-A1AE-8677BA3605DF}"/>
              </a:ext>
            </a:extLst>
          </p:cNvPr>
          <p:cNvSpPr txBox="1">
            <a:spLocks/>
          </p:cNvSpPr>
          <p:nvPr/>
        </p:nvSpPr>
        <p:spPr>
          <a:xfrm>
            <a:off x="3962400" y="152400"/>
            <a:ext cx="4662808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微軟正黑體"/>
                <a:ea typeface="+mj-ea"/>
                <a:cs typeface="微軟正黑體"/>
              </a:defRPr>
            </a:lvl1pPr>
          </a:lstStyle>
          <a:p>
            <a:pPr marL="12700" algn="l">
              <a:spcBef>
                <a:spcPts val="100"/>
              </a:spcBef>
            </a:pPr>
            <a:r>
              <a:rPr lang="zh-TW" altLang="en-US" spc="-15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參、廠內平面圖</a:t>
            </a:r>
          </a:p>
        </p:txBody>
      </p:sp>
    </p:spTree>
    <p:extLst>
      <p:ext uri="{BB962C8B-B14F-4D97-AF65-F5344CB8AC3E}">
        <p14:creationId xmlns:p14="http://schemas.microsoft.com/office/powerpoint/2010/main" val="2042929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313AC8-E709-9F37-E6DA-59836D594E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>
            <a:extLst>
              <a:ext uri="{FF2B5EF4-FFF2-40B4-BE49-F238E27FC236}">
                <a16:creationId xmlns:a16="http://schemas.microsoft.com/office/drawing/2014/main" id="{7862618D-FEC9-2EA9-D2E9-FC14AEB836C4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fld id="{81D60167-4931-47E6-BA6A-407CBD079E47}" type="slidenum">
              <a:rPr spc="-25" dirty="0"/>
              <a:pPr marL="12700">
                <a:lnSpc>
                  <a:spcPts val="1240"/>
                </a:lnSpc>
              </a:pPr>
              <a:t>6</a:t>
            </a:fld>
            <a:endParaRPr spc="-25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28EE8390-8A36-723B-3BBD-816F1DCBE61B}"/>
              </a:ext>
            </a:extLst>
          </p:cNvPr>
          <p:cNvSpPr txBox="1"/>
          <p:nvPr/>
        </p:nvSpPr>
        <p:spPr>
          <a:xfrm>
            <a:off x="1332000" y="1080000"/>
            <a:ext cx="925980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填寫說明：內容須包含以下，其他不限</a:t>
            </a:r>
          </a:p>
          <a:p>
            <a:r>
              <a:rPr lang="en-US" altLang="zh-TW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1. </a:t>
            </a:r>
            <a:r>
              <a:rPr lang="zh-TW" altLang="en-US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申請目的</a:t>
            </a:r>
          </a:p>
          <a:p>
            <a:r>
              <a:rPr lang="en-US" altLang="zh-TW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2. </a:t>
            </a:r>
            <a:r>
              <a:rPr lang="zh-TW" altLang="en-US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執行困難點</a:t>
            </a:r>
          </a:p>
          <a:p>
            <a:r>
              <a:rPr lang="en-US" altLang="zh-TW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3. </a:t>
            </a:r>
            <a:r>
              <a:rPr lang="zh-TW" altLang="en-US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產線或設備建置後，需法人提供之協助或需突破點</a:t>
            </a:r>
            <a:endParaRPr lang="en-US" altLang="zh-TW" sz="2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4. </a:t>
            </a:r>
            <a:r>
              <a:rPr lang="zh-TW" altLang="en-US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爭取輔導之急迫性及欲申請</a:t>
            </a:r>
            <a:r>
              <a:rPr lang="en-US" altLang="zh-TW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GMP</a:t>
            </a:r>
            <a:r>
              <a:rPr lang="zh-TW" altLang="en-US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查核之年度</a:t>
            </a:r>
          </a:p>
          <a:p>
            <a:r>
              <a:rPr lang="en-US" altLang="zh-TW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5. </a:t>
            </a:r>
            <a:r>
              <a:rPr lang="zh-TW" altLang="en-US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本頁敘述請勿超過</a:t>
            </a:r>
            <a:r>
              <a:rPr lang="en-US" altLang="zh-TW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150</a:t>
            </a:r>
            <a:r>
              <a:rPr lang="zh-TW" altLang="en-US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字</a:t>
            </a:r>
          </a:p>
          <a:p>
            <a:endParaRPr lang="zh-TW" altLang="en-US" sz="2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繳交簡報請將此說明刪除</a:t>
            </a:r>
          </a:p>
          <a:p>
            <a:pPr marL="342900" indent="-342900">
              <a:buAutoNum type="arabicPeriod"/>
            </a:pP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558BD033-803E-6E3A-9C5B-BB9AA15A3EE7}"/>
              </a:ext>
            </a:extLst>
          </p:cNvPr>
          <p:cNvSpPr txBox="1">
            <a:spLocks/>
          </p:cNvSpPr>
          <p:nvPr/>
        </p:nvSpPr>
        <p:spPr>
          <a:xfrm>
            <a:off x="4419600" y="152400"/>
            <a:ext cx="3711462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微軟正黑體"/>
                <a:ea typeface="+mj-ea"/>
                <a:cs typeface="微軟正黑體"/>
              </a:defRPr>
            </a:lvl1pPr>
          </a:lstStyle>
          <a:p>
            <a:pPr marL="12700" algn="l">
              <a:spcBef>
                <a:spcPts val="100"/>
              </a:spcBef>
            </a:pPr>
            <a:r>
              <a:rPr lang="zh-TW" altLang="en-US" spc="-15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肆、計畫目標</a:t>
            </a:r>
          </a:p>
        </p:txBody>
      </p:sp>
    </p:spTree>
    <p:extLst>
      <p:ext uri="{BB962C8B-B14F-4D97-AF65-F5344CB8AC3E}">
        <p14:creationId xmlns:p14="http://schemas.microsoft.com/office/powerpoint/2010/main" val="3717805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CB5A76-3E14-DAA9-0B51-98C2E18526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>
            <a:extLst>
              <a:ext uri="{FF2B5EF4-FFF2-40B4-BE49-F238E27FC236}">
                <a16:creationId xmlns:a16="http://schemas.microsoft.com/office/drawing/2014/main" id="{D8D83E2C-CC23-E30E-900C-4300026A6FDB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fld id="{81D60167-4931-47E6-BA6A-407CBD079E47}" type="slidenum">
              <a:rPr spc="-25" dirty="0"/>
              <a:pPr marL="12700">
                <a:lnSpc>
                  <a:spcPts val="1240"/>
                </a:lnSpc>
              </a:pPr>
              <a:t>7</a:t>
            </a:fld>
            <a:endParaRPr spc="-25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EB392636-52BE-78DB-514E-598C00F6447C}"/>
              </a:ext>
            </a:extLst>
          </p:cNvPr>
          <p:cNvSpPr txBox="1"/>
          <p:nvPr/>
        </p:nvSpPr>
        <p:spPr>
          <a:xfrm>
            <a:off x="1143000" y="1080000"/>
            <a:ext cx="9793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填寫說明：</a:t>
            </a:r>
          </a:p>
          <a:p>
            <a:pPr marL="457200" indent="-457200">
              <a:buAutoNum type="arabicPeriod"/>
            </a:pPr>
            <a:r>
              <a:rPr lang="zh-TW" altLang="en-US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介紹預計生產之產品，如：產品名、適應症 、臨床應用、產品特色等</a:t>
            </a:r>
            <a:endParaRPr lang="en-US" altLang="zh-TW" sz="2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000" b="1" dirty="0">
              <a:solidFill>
                <a:schemeClr val="tx1"/>
              </a:solidFill>
              <a:highlight>
                <a:srgbClr val="00FFFF"/>
              </a:highligh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sz="2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sz="2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繳交簡報請將此說明刪除</a:t>
            </a:r>
          </a:p>
          <a:p>
            <a:pPr marL="342900" indent="-342900">
              <a:buAutoNum type="arabicPeriod"/>
            </a:pP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01DC8AFA-86FC-849D-352D-B99E847BD195}"/>
              </a:ext>
            </a:extLst>
          </p:cNvPr>
          <p:cNvSpPr txBox="1">
            <a:spLocks/>
          </p:cNvSpPr>
          <p:nvPr/>
        </p:nvSpPr>
        <p:spPr>
          <a:xfrm>
            <a:off x="1127051" y="228600"/>
            <a:ext cx="1036320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微軟正黑體"/>
                <a:ea typeface="+mj-ea"/>
                <a:cs typeface="微軟正黑體"/>
              </a:defRPr>
            </a:lvl1pPr>
          </a:lstStyle>
          <a:p>
            <a:pPr marL="12700" algn="l">
              <a:spcBef>
                <a:spcPts val="100"/>
              </a:spcBef>
            </a:pPr>
            <a:r>
              <a:rPr lang="zh-TW" altLang="en-US" spc="-15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伍、</a:t>
            </a:r>
            <a:r>
              <a:rPr lang="zh-TW" altLang="en-US" spc="-4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新製程技術產線規劃產製之</a:t>
            </a:r>
            <a:r>
              <a:rPr lang="zh-TW" altLang="en-US" spc="-15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產品介紹</a:t>
            </a:r>
          </a:p>
        </p:txBody>
      </p:sp>
    </p:spTree>
    <p:extLst>
      <p:ext uri="{BB962C8B-B14F-4D97-AF65-F5344CB8AC3E}">
        <p14:creationId xmlns:p14="http://schemas.microsoft.com/office/powerpoint/2010/main" val="2581534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D1AD23-89CA-1065-7673-29448EC99C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>
            <a:extLst>
              <a:ext uri="{FF2B5EF4-FFF2-40B4-BE49-F238E27FC236}">
                <a16:creationId xmlns:a16="http://schemas.microsoft.com/office/drawing/2014/main" id="{EEA9899B-D11B-3631-51C7-38BC54EE78FD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fld id="{81D60167-4931-47E6-BA6A-407CBD079E47}" type="slidenum">
              <a:rPr spc="-25" dirty="0"/>
              <a:pPr marL="12700">
                <a:lnSpc>
                  <a:spcPts val="1240"/>
                </a:lnSpc>
              </a:pPr>
              <a:t>8</a:t>
            </a:fld>
            <a:endParaRPr spc="-25" dirty="0"/>
          </a:p>
        </p:txBody>
      </p:sp>
      <p:sp>
        <p:nvSpPr>
          <p:cNvPr id="2" name="object 3">
            <a:extLst>
              <a:ext uri="{FF2B5EF4-FFF2-40B4-BE49-F238E27FC236}">
                <a16:creationId xmlns:a16="http://schemas.microsoft.com/office/drawing/2014/main" id="{E13CBE79-A721-9F6F-340A-DCF4937A45C8}"/>
              </a:ext>
            </a:extLst>
          </p:cNvPr>
          <p:cNvSpPr txBox="1"/>
          <p:nvPr/>
        </p:nvSpPr>
        <p:spPr>
          <a:xfrm>
            <a:off x="1332000" y="1080000"/>
            <a:ext cx="1592500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zh-TW" altLang="en-US" sz="2000" b="1" spc="-10" dirty="0">
                <a:latin typeface="微軟正黑體"/>
                <a:cs typeface="微軟正黑體"/>
              </a:rPr>
              <a:t>查核點</a:t>
            </a:r>
          </a:p>
        </p:txBody>
      </p:sp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800B3303-6388-090A-567F-48D04DFCB819}"/>
              </a:ext>
            </a:extLst>
          </p:cNvPr>
          <p:cNvGraphicFramePr>
            <a:graphicFrameLocks noGrp="1"/>
          </p:cNvGraphicFramePr>
          <p:nvPr/>
        </p:nvGraphicFramePr>
        <p:xfrm>
          <a:off x="1332000" y="1620000"/>
          <a:ext cx="10085851" cy="38003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9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856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5134">
                <a:tc gridSpan="2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lang="zh-TW" altLang="en-US" sz="1800" b="1" spc="-15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查核點編號</a:t>
                      </a:r>
                      <a:r>
                        <a:rPr lang="en-US" altLang="zh-TW" sz="1800" b="1" spc="-15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/</a:t>
                      </a:r>
                      <a:r>
                        <a:rPr lang="zh-TW" altLang="en-US" sz="1800" b="1" spc="-15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項目</a:t>
                      </a: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lang="zh-TW" altLang="en-US" sz="1800" b="1" spc="-15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查核點內容</a:t>
                      </a:r>
                    </a:p>
                  </a:txBody>
                  <a:tcPr marL="0" marR="0" marT="793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lang="zh-TW" altLang="en-US" sz="1800" b="1" spc="-15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預定完成時間</a:t>
                      </a:r>
                    </a:p>
                  </a:txBody>
                  <a:tcPr marL="0" marR="0" marT="793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1053">
                <a:tc>
                  <a:txBody>
                    <a:bodyPr/>
                    <a:lstStyle/>
                    <a:p>
                      <a:pPr marL="85725" indent="0" algn="l">
                        <a:lnSpc>
                          <a:spcPct val="90000"/>
                        </a:lnSpc>
                      </a:pPr>
                      <a:r>
                        <a:rPr lang="en-US" sz="1800" dirty="0">
                          <a:latin typeface="微軟正黑體"/>
                          <a:cs typeface="微軟正黑體"/>
                        </a:rPr>
                        <a:t>1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1053">
                <a:tc>
                  <a:txBody>
                    <a:bodyPr/>
                    <a:lstStyle/>
                    <a:p>
                      <a:pPr marL="85725" indent="0" algn="l">
                        <a:lnSpc>
                          <a:spcPct val="90000"/>
                        </a:lnSpc>
                      </a:pPr>
                      <a:r>
                        <a:rPr lang="en-US" sz="1800" dirty="0">
                          <a:latin typeface="微軟正黑體"/>
                          <a:cs typeface="微軟正黑體"/>
                        </a:rPr>
                        <a:t>2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488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1053">
                <a:tc>
                  <a:txBody>
                    <a:bodyPr/>
                    <a:lstStyle/>
                    <a:p>
                      <a:pPr marL="85725" indent="0" algn="l">
                        <a:lnSpc>
                          <a:spcPct val="90000"/>
                        </a:lnSpc>
                      </a:pPr>
                      <a:r>
                        <a:rPr lang="en-US" sz="1800" dirty="0">
                          <a:latin typeface="微軟正黑體"/>
                          <a:cs typeface="微軟正黑體"/>
                        </a:rPr>
                        <a:t>3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482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1053">
                <a:tc>
                  <a:txBody>
                    <a:bodyPr/>
                    <a:lstStyle/>
                    <a:p>
                      <a:pPr marL="85725" indent="0" algn="l">
                        <a:lnSpc>
                          <a:spcPct val="90000"/>
                        </a:lnSpc>
                      </a:pPr>
                      <a:r>
                        <a:rPr lang="en-US" sz="1800" dirty="0">
                          <a:latin typeface="微軟正黑體"/>
                          <a:cs typeface="微軟正黑體"/>
                        </a:rPr>
                        <a:t>4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1053">
                <a:tc>
                  <a:txBody>
                    <a:bodyPr/>
                    <a:lstStyle/>
                    <a:p>
                      <a:pPr marL="85725" indent="0" algn="l">
                        <a:lnSpc>
                          <a:spcPct val="90000"/>
                        </a:lnSpc>
                      </a:pPr>
                      <a:r>
                        <a:rPr lang="en-US" sz="1800" dirty="0">
                          <a:latin typeface="微軟正黑體"/>
                          <a:cs typeface="微軟正黑體"/>
                        </a:rPr>
                        <a:t>5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0" name="object 3">
            <a:extLst>
              <a:ext uri="{FF2B5EF4-FFF2-40B4-BE49-F238E27FC236}">
                <a16:creationId xmlns:a16="http://schemas.microsoft.com/office/drawing/2014/main" id="{AAD20E01-CB08-D595-FFB1-108318657650}"/>
              </a:ext>
            </a:extLst>
          </p:cNvPr>
          <p:cNvSpPr txBox="1"/>
          <p:nvPr/>
        </p:nvSpPr>
        <p:spPr>
          <a:xfrm>
            <a:off x="1332000" y="5760000"/>
            <a:ext cx="791210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354965" algn="l"/>
              </a:tabLst>
            </a:pPr>
            <a:r>
              <a:rPr lang="zh-TW" altLang="en-US" sz="2000" b="1" dirty="0">
                <a:solidFill>
                  <a:schemeClr val="tx1"/>
                </a:solidFill>
              </a:rPr>
              <a:t>表格如有不敷使用，請自行增列</a:t>
            </a:r>
          </a:p>
        </p:txBody>
      </p:sp>
      <p:sp>
        <p:nvSpPr>
          <p:cNvPr id="3" name="object 2">
            <a:extLst>
              <a:ext uri="{FF2B5EF4-FFF2-40B4-BE49-F238E27FC236}">
                <a16:creationId xmlns:a16="http://schemas.microsoft.com/office/drawing/2014/main" id="{EEFD11CC-DE4C-D58C-6A4C-E070585E3FEA}"/>
              </a:ext>
            </a:extLst>
          </p:cNvPr>
          <p:cNvSpPr txBox="1">
            <a:spLocks/>
          </p:cNvSpPr>
          <p:nvPr/>
        </p:nvSpPr>
        <p:spPr>
          <a:xfrm>
            <a:off x="2957325" y="231705"/>
            <a:ext cx="7546545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微軟正黑體"/>
                <a:ea typeface="+mj-ea"/>
                <a:cs typeface="微軟正黑體"/>
              </a:defRPr>
            </a:lvl1pPr>
          </a:lstStyle>
          <a:p>
            <a:pPr marL="12700" algn="l">
              <a:spcBef>
                <a:spcPts val="100"/>
              </a:spcBef>
            </a:pPr>
            <a:r>
              <a:rPr lang="zh-TW" altLang="en-US" spc="-15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陸、計畫目標與實施方法</a:t>
            </a:r>
          </a:p>
        </p:txBody>
      </p:sp>
    </p:spTree>
    <p:extLst>
      <p:ext uri="{BB962C8B-B14F-4D97-AF65-F5344CB8AC3E}">
        <p14:creationId xmlns:p14="http://schemas.microsoft.com/office/powerpoint/2010/main" val="42247651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84DDD9-F50C-925D-2278-3358AADE48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>
            <a:extLst>
              <a:ext uri="{FF2B5EF4-FFF2-40B4-BE49-F238E27FC236}">
                <a16:creationId xmlns:a16="http://schemas.microsoft.com/office/drawing/2014/main" id="{A305C1CD-C208-E9D1-8EEF-9D626D7F71EF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fld id="{81D60167-4931-47E6-BA6A-407CBD079E47}" type="slidenum">
              <a:rPr spc="-25" dirty="0"/>
              <a:pPr marL="12700">
                <a:lnSpc>
                  <a:spcPts val="1240"/>
                </a:lnSpc>
              </a:pPr>
              <a:t>9</a:t>
            </a:fld>
            <a:endParaRPr spc="-25" dirty="0"/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900B24C0-23B6-A1B4-5FE0-5C2F8520E069}"/>
              </a:ext>
            </a:extLst>
          </p:cNvPr>
          <p:cNvSpPr txBox="1">
            <a:spLocks/>
          </p:cNvSpPr>
          <p:nvPr/>
        </p:nvSpPr>
        <p:spPr>
          <a:xfrm>
            <a:off x="4267200" y="238204"/>
            <a:ext cx="7546545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微軟正黑體"/>
                <a:ea typeface="+mj-ea"/>
                <a:cs typeface="微軟正黑體"/>
              </a:defRPr>
            </a:lvl1pPr>
          </a:lstStyle>
          <a:p>
            <a:pPr marL="12700" algn="l">
              <a:spcBef>
                <a:spcPts val="100"/>
              </a:spcBef>
            </a:pPr>
            <a:r>
              <a:rPr lang="zh-TW" altLang="en-US" spc="-15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柒、時程規劃</a:t>
            </a:r>
          </a:p>
        </p:txBody>
      </p:sp>
      <p:sp>
        <p:nvSpPr>
          <p:cNvPr id="2" name="object 3">
            <a:extLst>
              <a:ext uri="{FF2B5EF4-FFF2-40B4-BE49-F238E27FC236}">
                <a16:creationId xmlns:a16="http://schemas.microsoft.com/office/drawing/2014/main" id="{FEF35506-7575-7E91-A9DF-7842ED6E86C1}"/>
              </a:ext>
            </a:extLst>
          </p:cNvPr>
          <p:cNvSpPr txBox="1"/>
          <p:nvPr/>
        </p:nvSpPr>
        <p:spPr>
          <a:xfrm>
            <a:off x="1332000" y="1080000"/>
            <a:ext cx="180721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10" dirty="0" err="1">
                <a:latin typeface="微軟正黑體"/>
                <a:cs typeface="微軟正黑體"/>
              </a:rPr>
              <a:t>計畫甘特圖</a:t>
            </a:r>
            <a:endParaRPr sz="2000" dirty="0">
              <a:latin typeface="微軟正黑體"/>
              <a:cs typeface="微軟正黑體"/>
            </a:endParaRPr>
          </a:p>
        </p:txBody>
      </p:sp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2B01E2DB-DA29-3FB6-085C-AC078B26BC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6064411"/>
              </p:ext>
            </p:extLst>
          </p:nvPr>
        </p:nvGraphicFramePr>
        <p:xfrm>
          <a:off x="1332000" y="1620000"/>
          <a:ext cx="10584819" cy="30365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32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50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50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50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50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50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50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3506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3506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3506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3506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3506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3506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445134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15" dirty="0">
                          <a:latin typeface="微軟正黑體"/>
                          <a:cs typeface="微軟正黑體"/>
                        </a:rPr>
                        <a:t>民國(年)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1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25">
                          <a:latin typeface="微軟正黑體"/>
                          <a:cs typeface="微軟正黑體"/>
                        </a:rPr>
                        <a:t>11</a:t>
                      </a:r>
                      <a:r>
                        <a:rPr lang="en-US" altLang="zh-TW" sz="1800" b="1" spc="-25">
                          <a:latin typeface="微軟正黑體"/>
                          <a:cs typeface="微軟正黑體"/>
                        </a:rPr>
                        <a:t>5</a:t>
                      </a:r>
                    </a:p>
                  </a:txBody>
                  <a:tcPr marL="0" marR="0" marT="793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8520"/>
                  </a:ext>
                </a:extLst>
              </a:tr>
              <a:tr h="445134">
                <a:tc gridSpan="2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15" dirty="0" err="1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執行項目</a:t>
                      </a:r>
                      <a:r>
                        <a:rPr lang="en-US" sz="1800" b="1" spc="-15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/</a:t>
                      </a:r>
                      <a:r>
                        <a:rPr lang="zh-TW" altLang="en-US" sz="1800" b="1" spc="-15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月份</a:t>
                      </a:r>
                      <a:endParaRPr sz="1800" b="1" spc="-15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1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2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3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4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5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6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7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8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9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39065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25" dirty="0">
                          <a:latin typeface="微軟正黑體"/>
                          <a:cs typeface="微軟正黑體"/>
                        </a:rPr>
                        <a:t>10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25" dirty="0">
                          <a:latin typeface="微軟正黑體"/>
                          <a:cs typeface="微軟正黑體"/>
                        </a:rPr>
                        <a:t>11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25" dirty="0">
                          <a:latin typeface="微軟正黑體"/>
                          <a:cs typeface="微軟正黑體"/>
                        </a:rPr>
                        <a:t>12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9259">
                <a:tc>
                  <a:txBody>
                    <a:bodyPr/>
                    <a:lstStyle/>
                    <a:p>
                      <a:pPr marL="85725" indent="0" algn="l">
                        <a:lnSpc>
                          <a:spcPct val="90000"/>
                        </a:lnSpc>
                      </a:pPr>
                      <a:r>
                        <a:rPr lang="en-US" sz="1800" dirty="0">
                          <a:latin typeface="微軟正黑體"/>
                          <a:cs typeface="微軟正黑體"/>
                        </a:rPr>
                        <a:t>1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2400" b="1" spc="-50" dirty="0">
                          <a:latin typeface="微軟正黑體"/>
                          <a:cs typeface="微軟正黑體"/>
                        </a:rPr>
                        <a:t>1</a:t>
                      </a:r>
                      <a:endParaRPr sz="2400">
                        <a:latin typeface="微軟正黑體"/>
                        <a:cs typeface="微軟正黑體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9259">
                <a:tc>
                  <a:txBody>
                    <a:bodyPr/>
                    <a:lstStyle/>
                    <a:p>
                      <a:pPr marL="85725" indent="0" algn="l">
                        <a:lnSpc>
                          <a:spcPct val="90000"/>
                        </a:lnSpc>
                      </a:pPr>
                      <a:r>
                        <a:rPr lang="en-US" sz="1800" dirty="0">
                          <a:latin typeface="微軟正黑體"/>
                          <a:cs typeface="微軟正黑體"/>
                        </a:rPr>
                        <a:t>2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488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0243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0243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9259">
                <a:tc>
                  <a:txBody>
                    <a:bodyPr/>
                    <a:lstStyle/>
                    <a:p>
                      <a:pPr marL="85725" indent="0" algn="l">
                        <a:lnSpc>
                          <a:spcPct val="90000"/>
                        </a:lnSpc>
                      </a:pPr>
                      <a:r>
                        <a:rPr lang="en-US" sz="1800" dirty="0">
                          <a:latin typeface="微軟正黑體"/>
                          <a:cs typeface="微軟正黑體"/>
                        </a:rPr>
                        <a:t>3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482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9259">
                <a:tc>
                  <a:txBody>
                    <a:bodyPr/>
                    <a:lstStyle/>
                    <a:p>
                      <a:pPr marL="85725" indent="0" algn="l">
                        <a:lnSpc>
                          <a:spcPct val="90000"/>
                        </a:lnSpc>
                      </a:pPr>
                      <a:r>
                        <a:rPr lang="en-US" sz="1800" dirty="0">
                          <a:latin typeface="微軟正黑體"/>
                          <a:cs typeface="微軟正黑體"/>
                        </a:rPr>
                        <a:t>4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0243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0243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0243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9259">
                <a:tc>
                  <a:txBody>
                    <a:bodyPr/>
                    <a:lstStyle/>
                    <a:p>
                      <a:pPr marL="85725" indent="0" algn="l">
                        <a:lnSpc>
                          <a:spcPct val="90000"/>
                        </a:lnSpc>
                      </a:pPr>
                      <a:r>
                        <a:rPr lang="en-US" sz="1800" dirty="0">
                          <a:latin typeface="微軟正黑體"/>
                          <a:cs typeface="微軟正黑體"/>
                        </a:rPr>
                        <a:t>5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2400" b="1" spc="-50" dirty="0">
                          <a:latin typeface="微軟正黑體"/>
                          <a:cs typeface="微軟正黑體"/>
                        </a:rPr>
                        <a:t>2</a:t>
                      </a:r>
                      <a:endParaRPr sz="24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0" name="object 3">
            <a:extLst>
              <a:ext uri="{FF2B5EF4-FFF2-40B4-BE49-F238E27FC236}">
                <a16:creationId xmlns:a16="http://schemas.microsoft.com/office/drawing/2014/main" id="{59E000EE-57D3-E057-7B8D-78F073BC50D1}"/>
              </a:ext>
            </a:extLst>
          </p:cNvPr>
          <p:cNvSpPr txBox="1"/>
          <p:nvPr/>
        </p:nvSpPr>
        <p:spPr>
          <a:xfrm>
            <a:off x="1332000" y="4860000"/>
            <a:ext cx="7912100" cy="1256754"/>
          </a:xfrm>
          <a:prstGeom prst="rect">
            <a:avLst/>
          </a:prstGeom>
          <a:noFill/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354965" algn="l"/>
              </a:tabLst>
            </a:pPr>
            <a:r>
              <a:rPr lang="zh-TW" altLang="en-US" sz="2000" b="1" dirty="0">
                <a:solidFill>
                  <a:schemeClr val="tx1"/>
                </a:solidFill>
              </a:rPr>
              <a:t>填寫說明：</a:t>
            </a:r>
            <a:endParaRPr lang="en-US" sz="2000" b="1" spc="-5" dirty="0">
              <a:solidFill>
                <a:schemeClr val="tx1"/>
              </a:solidFill>
              <a:latin typeface="微軟正黑體"/>
              <a:cs typeface="微軟正黑體"/>
            </a:endParaRPr>
          </a:p>
          <a:p>
            <a:pPr marL="354965" indent="-342265">
              <a:spcBef>
                <a:spcPts val="100"/>
              </a:spcBef>
              <a:buFont typeface="Arial"/>
              <a:buChar char="•"/>
              <a:tabLst>
                <a:tab pos="354965" algn="l"/>
              </a:tabLst>
            </a:pPr>
            <a:r>
              <a:rPr sz="2000" b="1" spc="-5" dirty="0" err="1">
                <a:solidFill>
                  <a:schemeClr val="tx1"/>
                </a:solidFill>
                <a:latin typeface="微軟正黑體"/>
                <a:cs typeface="微軟正黑體"/>
              </a:rPr>
              <a:t>計畫甘特圖請註明查核點，並請以量化指標表示</a:t>
            </a:r>
            <a:r>
              <a:rPr sz="2000" b="1" spc="-5" dirty="0">
                <a:solidFill>
                  <a:schemeClr val="tx1"/>
                </a:solidFill>
                <a:latin typeface="微軟正黑體"/>
                <a:cs typeface="微軟正黑體"/>
              </a:rPr>
              <a:t>。</a:t>
            </a:r>
            <a:endParaRPr sz="2000" b="1" dirty="0">
              <a:solidFill>
                <a:schemeClr val="tx1"/>
              </a:solidFill>
              <a:latin typeface="微軟正黑體"/>
              <a:cs typeface="微軟正黑體"/>
            </a:endParaRPr>
          </a:p>
          <a:p>
            <a:pPr marL="354965" indent="-342265">
              <a:spcBef>
                <a:spcPts val="25"/>
              </a:spcBef>
              <a:buFont typeface="Arial"/>
              <a:buChar char="•"/>
              <a:tabLst>
                <a:tab pos="354965" algn="l"/>
              </a:tabLst>
            </a:pPr>
            <a:r>
              <a:rPr sz="2000" b="1" spc="-5" dirty="0" err="1">
                <a:solidFill>
                  <a:schemeClr val="tx1"/>
                </a:solidFill>
                <a:latin typeface="微軟正黑體"/>
                <a:cs typeface="微軟正黑體"/>
              </a:rPr>
              <a:t>計畫甘特圖篇幅如有不</a:t>
            </a:r>
            <a:r>
              <a:rPr lang="zh-TW" altLang="en-US" sz="2000" b="1" spc="-5" dirty="0">
                <a:solidFill>
                  <a:schemeClr val="tx1"/>
                </a:solidFill>
                <a:latin typeface="微軟正黑體"/>
                <a:cs typeface="微軟正黑體"/>
              </a:rPr>
              <a:t>敷使用</a:t>
            </a:r>
            <a:r>
              <a:rPr sz="2000" b="1" spc="-5" dirty="0">
                <a:solidFill>
                  <a:schemeClr val="tx1"/>
                </a:solidFill>
                <a:latin typeface="微軟正黑體"/>
                <a:cs typeface="微軟正黑體"/>
              </a:rPr>
              <a:t>，</a:t>
            </a:r>
            <a:r>
              <a:rPr sz="2000" b="1" spc="-5" dirty="0" err="1">
                <a:solidFill>
                  <a:schemeClr val="tx1"/>
                </a:solidFill>
                <a:latin typeface="微軟正黑體"/>
                <a:cs typeface="微軟正黑體"/>
              </a:rPr>
              <a:t>請自行增列</a:t>
            </a:r>
            <a:r>
              <a:rPr sz="2000" b="1" spc="-5" dirty="0">
                <a:solidFill>
                  <a:schemeClr val="tx1"/>
                </a:solidFill>
                <a:latin typeface="微軟正黑體"/>
                <a:cs typeface="微軟正黑體"/>
              </a:rPr>
              <a:t>。</a:t>
            </a:r>
            <a:endParaRPr lang="en-US" sz="2000" b="1" spc="-5" dirty="0">
              <a:solidFill>
                <a:schemeClr val="tx1"/>
              </a:solidFill>
              <a:latin typeface="微軟正黑體"/>
              <a:cs typeface="微軟正黑體"/>
            </a:endParaRPr>
          </a:p>
          <a:p>
            <a:pPr marL="12700">
              <a:spcBef>
                <a:spcPts val="25"/>
              </a:spcBef>
              <a:tabLst>
                <a:tab pos="354965" algn="l"/>
              </a:tabLst>
            </a:pPr>
            <a:r>
              <a:rPr lang="zh-TW" altLang="en-US" sz="2000" b="1" dirty="0">
                <a:solidFill>
                  <a:schemeClr val="tx1"/>
                </a:solidFill>
              </a:rPr>
              <a:t>繳交簡報請將此說明刪除</a:t>
            </a:r>
            <a:endParaRPr lang="en-US" altLang="zh-TW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6059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795</TotalTime>
  <Words>641</Words>
  <Application>Microsoft Office PowerPoint</Application>
  <PresentationFormat>寬螢幕</PresentationFormat>
  <Paragraphs>124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6" baseType="lpstr">
      <vt:lpstr>微軟正黑體</vt:lpstr>
      <vt:lpstr>Arial</vt:lpstr>
      <vt:lpstr>Calibri</vt:lpstr>
      <vt:lpstr>Times New Roman</vt:lpstr>
      <vt:lpstr>Office Theme</vt:lpstr>
      <vt:lpstr>115年度高值藥品發展與新製程技術拓展計畫 新製程技術產線建置規劃輔導</vt:lpstr>
      <vt:lpstr>簡報大綱</vt:lpstr>
      <vt:lpstr>壹、廠商基本資料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110年創新製藥產業鏈結 國際競爭力推升計畫 </dc:title>
  <dc:creator>陳美玲(Judy)</dc:creator>
  <cp:lastModifiedBy>廖萱婷</cp:lastModifiedBy>
  <cp:revision>40</cp:revision>
  <cp:lastPrinted>2026-01-28T05:09:24Z</cp:lastPrinted>
  <dcterms:created xsi:type="dcterms:W3CDTF">2025-01-03T12:20:13Z</dcterms:created>
  <dcterms:modified xsi:type="dcterms:W3CDTF">2026-02-10T07:25:21Z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2024-02-29T00:00:00Z</vt:filetime>
  </property>
  <property fmtid="{D5CDD505-2E9C-101B-9397-08002B2CF9AE}" pid="3" name="Creator">
    <vt:lpwstr>Acrobat PDFMaker 23 for PowerPoint</vt:lpwstr>
  </property>
  <property fmtid="{D5CDD505-2E9C-101B-9397-08002B2CF9AE}" pid="4" name="LastSaved">
    <vt:filetime>2025-01-03T00:00:00Z</vt:filetime>
  </property>
  <property fmtid="{D5CDD505-2E9C-101B-9397-08002B2CF9AE}" pid="5" name="Producer">
    <vt:lpwstr>Adobe PDF Library 23.8.75</vt:lpwstr>
  </property>
</Properties>
</file>