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7" r:id="rId2"/>
    <p:sldId id="279" r:id="rId3"/>
    <p:sldId id="278" r:id="rId4"/>
    <p:sldId id="270" r:id="rId5"/>
    <p:sldId id="282" r:id="rId6"/>
    <p:sldId id="262" r:id="rId7"/>
    <p:sldId id="280" r:id="rId8"/>
    <p:sldId id="267" r:id="rId9"/>
    <p:sldId id="269" r:id="rId10"/>
    <p:sldId id="264" r:id="rId11"/>
    <p:sldId id="265" r:id="rId12"/>
    <p:sldId id="281" r:id="rId13"/>
    <p:sldId id="266" r:id="rId14"/>
    <p:sldId id="273" r:id="rId15"/>
    <p:sldId id="259" r:id="rId16"/>
    <p:sldId id="260" r:id="rId17"/>
    <p:sldId id="261" r:id="rId18"/>
    <p:sldId id="271" r:id="rId19"/>
    <p:sldId id="274" r:id="rId20"/>
    <p:sldId id="268" r:id="rId21"/>
  </p:sldIdLst>
  <p:sldSz cx="12192000" cy="68580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吳淑芬" initials="淑吳" lastIdx="2" clrIdx="0">
    <p:extLst>
      <p:ext uri="{19B8F6BF-5375-455C-9EA6-DF929625EA0E}">
        <p15:presenceInfo xmlns:p15="http://schemas.microsoft.com/office/powerpoint/2012/main" userId="S::p0939@pitdc.org.tw::0289d765-f03b-43cb-84bf-b6d2ced76e37" providerId="AD"/>
      </p:ext>
    </p:extLst>
  </p:cmAuthor>
  <p:cmAuthor id="2" name="瑞祥 黃" initials="瑞黃" lastIdx="6" clrIdx="1">
    <p:extLst>
      <p:ext uri="{19B8F6BF-5375-455C-9EA6-DF929625EA0E}">
        <p15:presenceInfo xmlns:p15="http://schemas.microsoft.com/office/powerpoint/2012/main" userId="bfbbb1eb8430cd7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02" y="61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-28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15" dirty="0"/>
              <a:t>財團法人醫藥工業技術發展中心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67001" y="457200"/>
            <a:ext cx="6857999" cy="69659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4400" b="1" i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 panose="020B0604030504040204" pitchFamily="34" charset="-12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15" dirty="0"/>
              <a:t>財團法人醫藥工業技術發展中心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45686" y="122091"/>
            <a:ext cx="4500245" cy="696594"/>
          </a:xfrm>
          <a:prstGeom prst="rect">
            <a:avLst/>
          </a:prstGeom>
        </p:spPr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15" dirty="0"/>
              <a:t>財團法人醫藥工業技術發展中心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22943" y="294006"/>
            <a:ext cx="6746114" cy="69659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4400" b="1" i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 panose="020B0604030504040204" pitchFamily="34" charset="-12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15" dirty="0"/>
              <a:t>財團法人醫藥工業技術發展中心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15" dirty="0"/>
              <a:t>財團法人醫藥工業技術發展中心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400800"/>
            <a:ext cx="705611" cy="4571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8931" y="6603492"/>
            <a:ext cx="1947671" cy="25450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45686" y="122091"/>
            <a:ext cx="4500245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07992" y="1534787"/>
            <a:ext cx="5387975" cy="2014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67899" y="6621544"/>
            <a:ext cx="1796414" cy="193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15" dirty="0"/>
              <a:t>財團法人醫藥工業技術發展中心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617112" y="6409466"/>
            <a:ext cx="270509" cy="262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4835840" y="2297351"/>
            <a:ext cx="2520317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spcBef>
                <a:spcPts val="95"/>
              </a:spcBef>
            </a:pPr>
            <a:r>
              <a:rPr sz="2800" b="1" spc="-40" dirty="0">
                <a:latin typeface="微軟正黑體"/>
                <a:cs typeface="微軟正黑體"/>
              </a:rPr>
              <a:t>申請提案簡報</a:t>
            </a:r>
            <a:endParaRPr sz="2800" dirty="0">
              <a:latin typeface="微軟正黑體"/>
              <a:cs typeface="微軟正黑體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38400" y="3246642"/>
            <a:ext cx="4653598" cy="1065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2400" b="1" spc="-10" dirty="0">
                <a:latin typeface="微軟正黑體"/>
                <a:cs typeface="微軟正黑體"/>
              </a:rPr>
              <a:t>提案名稱：</a:t>
            </a:r>
            <a:r>
              <a:rPr sz="2400" b="1" spc="-50" dirty="0">
                <a:latin typeface="微軟正黑體"/>
                <a:cs typeface="微軟正黑體"/>
              </a:rPr>
              <a:t> </a:t>
            </a:r>
            <a:endParaRPr lang="en-US" sz="2400" b="1" spc="-50" dirty="0">
              <a:latin typeface="微軟正黑體"/>
              <a:cs typeface="微軟正黑體"/>
            </a:endParaRPr>
          </a:p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lang="zh-TW" altLang="en-US" sz="2400" b="1" spc="-10" dirty="0">
                <a:latin typeface="微軟正黑體"/>
                <a:cs typeface="微軟正黑體"/>
              </a:rPr>
              <a:t>提案</a:t>
            </a:r>
            <a:r>
              <a:rPr sz="2400" b="1" spc="-10" dirty="0" err="1">
                <a:latin typeface="微軟正黑體"/>
                <a:cs typeface="微軟正黑體"/>
              </a:rPr>
              <a:t>廠商</a:t>
            </a:r>
            <a:r>
              <a:rPr sz="2400" b="1" spc="-10" dirty="0">
                <a:latin typeface="微軟正黑體"/>
                <a:cs typeface="微軟正黑體"/>
              </a:rPr>
              <a:t>：</a:t>
            </a:r>
            <a:r>
              <a:rPr lang="en-US" altLang="zh-TW" sz="2400" b="1" spc="-10" dirty="0">
                <a:latin typeface="微軟正黑體"/>
                <a:cs typeface="微軟正黑體"/>
              </a:rPr>
              <a:t>○○○○</a:t>
            </a:r>
            <a:r>
              <a:rPr lang="zh-TW" altLang="en-US" sz="2400" b="1" spc="-10" dirty="0">
                <a:latin typeface="微軟正黑體"/>
                <a:cs typeface="微軟正黑體"/>
              </a:rPr>
              <a:t>股份有限公司</a:t>
            </a:r>
            <a:endParaRPr sz="2400" dirty="0">
              <a:latin typeface="微軟正黑體"/>
              <a:cs typeface="微軟正黑體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62842" y="6197777"/>
            <a:ext cx="6066312" cy="307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spcBef>
                <a:spcPts val="95"/>
              </a:spcBef>
              <a:tabLst>
                <a:tab pos="2018030" algn="l"/>
                <a:tab pos="2487295" algn="l"/>
              </a:tabLst>
            </a:pPr>
            <a:r>
              <a:rPr sz="1850" b="1" dirty="0">
                <a:latin typeface="微軟正黑體"/>
                <a:cs typeface="微軟正黑體"/>
              </a:rPr>
              <a:t>中</a:t>
            </a:r>
            <a:r>
              <a:rPr sz="1850" b="1" spc="-15" dirty="0">
                <a:latin typeface="微軟正黑體"/>
                <a:cs typeface="微軟正黑體"/>
              </a:rPr>
              <a:t> </a:t>
            </a:r>
            <a:r>
              <a:rPr sz="1850" b="1" dirty="0">
                <a:latin typeface="微軟正黑體"/>
                <a:cs typeface="微軟正黑體"/>
              </a:rPr>
              <a:t>華</a:t>
            </a:r>
            <a:r>
              <a:rPr sz="1850" b="1" spc="-30" dirty="0">
                <a:latin typeface="微軟正黑體"/>
                <a:cs typeface="微軟正黑體"/>
              </a:rPr>
              <a:t> </a:t>
            </a:r>
            <a:r>
              <a:rPr sz="1850" b="1" dirty="0">
                <a:latin typeface="微軟正黑體"/>
                <a:cs typeface="微軟正黑體"/>
              </a:rPr>
              <a:t>民</a:t>
            </a:r>
            <a:r>
              <a:rPr sz="1850" b="1" spc="-15" dirty="0">
                <a:latin typeface="微軟正黑體"/>
                <a:cs typeface="微軟正黑體"/>
              </a:rPr>
              <a:t> </a:t>
            </a:r>
            <a:r>
              <a:rPr sz="1850" b="1" dirty="0">
                <a:latin typeface="微軟正黑體"/>
                <a:cs typeface="微軟正黑體"/>
              </a:rPr>
              <a:t>國</a:t>
            </a:r>
            <a:r>
              <a:rPr sz="1850" b="1" spc="-10" dirty="0">
                <a:latin typeface="微軟正黑體"/>
                <a:cs typeface="微軟正黑體"/>
              </a:rPr>
              <a:t> </a:t>
            </a:r>
            <a:r>
              <a:rPr lang="en-US" altLang="zh-TW" sz="1850" b="1" dirty="0">
                <a:latin typeface="微軟正黑體"/>
                <a:cs typeface="微軟正黑體"/>
              </a:rPr>
              <a:t>115</a:t>
            </a:r>
            <a:r>
              <a:rPr sz="1850" b="1" spc="-50" dirty="0">
                <a:latin typeface="微軟正黑體"/>
                <a:cs typeface="微軟正黑體"/>
              </a:rPr>
              <a:t>年</a:t>
            </a:r>
            <a:r>
              <a:rPr sz="1850" b="1" dirty="0">
                <a:latin typeface="微軟正黑體"/>
                <a:cs typeface="微軟正黑體"/>
              </a:rPr>
              <a:t>	</a:t>
            </a:r>
            <a:r>
              <a:rPr sz="1850" b="1" spc="-50" dirty="0">
                <a:latin typeface="微軟正黑體"/>
                <a:cs typeface="微軟正黑體"/>
              </a:rPr>
              <a:t>月</a:t>
            </a:r>
            <a:r>
              <a:rPr sz="1850" b="1" dirty="0">
                <a:latin typeface="微軟正黑體"/>
                <a:cs typeface="微軟正黑體"/>
              </a:rPr>
              <a:t>	</a:t>
            </a:r>
            <a:r>
              <a:rPr sz="1850" b="1" spc="-50" dirty="0">
                <a:latin typeface="微軟正黑體"/>
                <a:cs typeface="微軟正黑體"/>
              </a:rPr>
              <a:t>日</a:t>
            </a:r>
            <a:endParaRPr sz="1850" dirty="0">
              <a:latin typeface="微軟正黑體"/>
              <a:cs typeface="微軟正黑體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140232" y="4953000"/>
            <a:ext cx="1854200" cy="8057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r">
              <a:lnSpc>
                <a:spcPct val="150000"/>
              </a:lnSpc>
              <a:spcBef>
                <a:spcPts val="100"/>
              </a:spcBef>
            </a:pPr>
            <a:r>
              <a:rPr b="1" spc="-10" dirty="0" err="1">
                <a:latin typeface="微軟正黑體"/>
                <a:cs typeface="微軟正黑體"/>
              </a:rPr>
              <a:t>主辦單位</a:t>
            </a:r>
            <a:r>
              <a:rPr b="1" spc="-10" dirty="0">
                <a:latin typeface="微軟正黑體"/>
                <a:cs typeface="微軟正黑體"/>
              </a:rPr>
              <a:t>：</a:t>
            </a:r>
            <a:endParaRPr lang="en-US" b="1" spc="-10" dirty="0">
              <a:latin typeface="微軟正黑體"/>
              <a:cs typeface="微軟正黑體"/>
            </a:endParaRPr>
          </a:p>
          <a:p>
            <a:pPr marL="12700" marR="5080" algn="r">
              <a:lnSpc>
                <a:spcPct val="150000"/>
              </a:lnSpc>
              <a:spcBef>
                <a:spcPts val="100"/>
              </a:spcBef>
            </a:pPr>
            <a:r>
              <a:rPr lang="zh-TW" altLang="en-US" b="1" spc="-10" dirty="0">
                <a:latin typeface="微軟正黑體"/>
                <a:cs typeface="微軟正黑體"/>
              </a:rPr>
              <a:t>執行</a:t>
            </a:r>
            <a:r>
              <a:rPr b="1" spc="-10" dirty="0" err="1">
                <a:latin typeface="微軟正黑體"/>
                <a:cs typeface="微軟正黑體"/>
              </a:rPr>
              <a:t>單位</a:t>
            </a:r>
            <a:r>
              <a:rPr b="1" spc="-10" dirty="0">
                <a:latin typeface="微軟正黑體"/>
                <a:cs typeface="微軟正黑體"/>
              </a:rPr>
              <a:t>：</a:t>
            </a:r>
            <a:endParaRPr dirty="0">
              <a:latin typeface="微軟正黑體"/>
              <a:cs typeface="微軟正黑體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112032" y="4830932"/>
            <a:ext cx="3230880" cy="848360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2700">
              <a:spcBef>
                <a:spcPts val="1180"/>
              </a:spcBef>
            </a:pPr>
            <a:r>
              <a:rPr b="1" spc="-10" dirty="0">
                <a:latin typeface="微軟正黑體"/>
                <a:cs typeface="微軟正黑體"/>
              </a:rPr>
              <a:t>經濟部產業發展署</a:t>
            </a:r>
            <a:endParaRPr dirty="0">
              <a:latin typeface="微軟正黑體"/>
              <a:cs typeface="微軟正黑體"/>
            </a:endParaRPr>
          </a:p>
          <a:p>
            <a:pPr marL="17145">
              <a:spcBef>
                <a:spcPts val="1080"/>
              </a:spcBef>
            </a:pPr>
            <a:r>
              <a:rPr b="1" spc="-5" dirty="0">
                <a:latin typeface="微軟正黑體"/>
                <a:cs typeface="微軟正黑體"/>
              </a:rPr>
              <a:t>財團法人醫藥工業技術發展中心</a:t>
            </a:r>
            <a:endParaRPr dirty="0">
              <a:latin typeface="微軟正黑體"/>
              <a:cs typeface="微軟正黑體"/>
            </a:endParaRPr>
          </a:p>
        </p:txBody>
      </p: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83123" y="5394960"/>
            <a:ext cx="609494" cy="359663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71872" y="4948428"/>
            <a:ext cx="526946" cy="354130"/>
          </a:xfrm>
          <a:prstGeom prst="rect">
            <a:avLst/>
          </a:prstGeom>
        </p:spPr>
      </p:pic>
      <p:sp>
        <p:nvSpPr>
          <p:cNvPr id="4" name="object 7">
            <a:extLst>
              <a:ext uri="{FF2B5EF4-FFF2-40B4-BE49-F238E27FC236}">
                <a16:creationId xmlns:a16="http://schemas.microsoft.com/office/drawing/2014/main" id="{C69C4C42-81CF-DAEA-F333-3A5FD472596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08000" y="180000"/>
            <a:ext cx="10923855" cy="16386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12700" algn="ctr">
              <a:lnSpc>
                <a:spcPct val="140000"/>
              </a:lnSpc>
              <a:spcBef>
                <a:spcPts val="100"/>
              </a:spcBef>
            </a:pPr>
            <a:r>
              <a:rPr lang="en-US" altLang="zh-TW" sz="4000" dirty="0"/>
              <a:t>115</a:t>
            </a:r>
            <a:r>
              <a:rPr sz="4000" spc="-40" dirty="0"/>
              <a:t>年度</a:t>
            </a:r>
            <a:r>
              <a:rPr lang="zh-TW" altLang="en-US" sz="4000" spc="-4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高值藥品發展與新製程技術拓展</a:t>
            </a:r>
            <a:r>
              <a:rPr sz="4000" spc="-40" dirty="0" err="1"/>
              <a:t>計畫</a:t>
            </a:r>
            <a:br>
              <a:rPr lang="en-US" sz="4000" spc="-40" dirty="0"/>
            </a:br>
            <a:r>
              <a:rPr lang="zh-TW" altLang="en-US" sz="4000" spc="-4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高值藥品技術</a:t>
            </a:r>
            <a:r>
              <a:rPr sz="4000" spc="-4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輔導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伍</a:t>
            </a:r>
            <a:r>
              <a:rPr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專利現況及佈局</a:t>
            </a:r>
            <a:endParaRPr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228199"/>
              </p:ext>
            </p:extLst>
          </p:nvPr>
        </p:nvGraphicFramePr>
        <p:xfrm>
          <a:off x="533400" y="1579127"/>
          <a:ext cx="11277600" cy="17336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2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643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專利證書號</a:t>
                      </a:r>
                      <a:endParaRPr sz="20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52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發明專利名稱</a:t>
                      </a:r>
                      <a:endParaRPr sz="19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發明專利</a:t>
                      </a:r>
                      <a:endParaRPr sz="19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專利權人</a:t>
                      </a:r>
                      <a:endParaRPr sz="19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專利權止日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2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I396539</a:t>
                      </a:r>
                      <a:endParaRPr sz="20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152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多晶型</a:t>
                      </a:r>
                      <a:endParaRPr sz="19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物質發明 </a:t>
                      </a:r>
                      <a:r>
                        <a:rPr lang="en-US" altLang="zh-TW" sz="19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醫藥用途發明</a:t>
                      </a:r>
                      <a:endParaRPr sz="19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台灣百靈佳殷格翰</a:t>
                      </a:r>
                      <a:endParaRPr sz="19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8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2027/05/02</a:t>
                      </a:r>
                      <a:endParaRPr sz="19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0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52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533400" y="11430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國內西藥專利連結 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01C3EA21-3521-C272-9198-1F5FD7D2F87B}"/>
              </a:ext>
            </a:extLst>
          </p:cNvPr>
          <p:cNvSpPr txBox="1"/>
          <p:nvPr/>
        </p:nvSpPr>
        <p:spPr>
          <a:xfrm>
            <a:off x="10883344" y="29400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</a:rPr>
              <a:t>填寫範例</a:t>
            </a:r>
          </a:p>
        </p:txBody>
      </p:sp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BFDCA387-8F74-5091-E423-50747B28CE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799964"/>
              </p:ext>
            </p:extLst>
          </p:nvPr>
        </p:nvGraphicFramePr>
        <p:xfrm>
          <a:off x="533400" y="3901257"/>
          <a:ext cx="11277600" cy="17336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2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643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專利證書號</a:t>
                      </a:r>
                      <a:endParaRPr sz="20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52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發明專利名稱</a:t>
                      </a:r>
                      <a:endParaRPr sz="19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發明專利</a:t>
                      </a:r>
                      <a:endParaRPr sz="19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專利權人</a:t>
                      </a:r>
                      <a:endParaRPr sz="19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專利權止日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2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7807689</a:t>
                      </a:r>
                    </a:p>
                  </a:txBody>
                  <a:tcPr marL="0" marR="0" marT="152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9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Dipeptidyl peptidase inhibitors</a:t>
                      </a:r>
                      <a:endParaRPr sz="19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9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DS/DP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武田製藥株式會社</a:t>
                      </a:r>
                      <a:endParaRPr sz="19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8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2028/06/27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0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52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C6046AF9-B359-DEE7-2C37-9CA3E45AFF91}"/>
              </a:ext>
            </a:extLst>
          </p:cNvPr>
          <p:cNvSpPr txBox="1"/>
          <p:nvPr/>
        </p:nvSpPr>
        <p:spPr>
          <a:xfrm>
            <a:off x="533400" y="346513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US FDA Orange Book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陸</a:t>
            </a:r>
            <a:r>
              <a:rPr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spc="-1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市場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競爭力及效益</a:t>
            </a:r>
            <a:endParaRPr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7" name="object 3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541289" y="2399967"/>
            <a:ext cx="15525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latin typeface="微軟正黑體"/>
                <a:cs typeface="微軟正黑體"/>
              </a:rPr>
              <a:t>一、全球市場</a:t>
            </a:r>
            <a:endParaRPr sz="2000" dirty="0">
              <a:latin typeface="微軟正黑體"/>
              <a:cs typeface="微軟正黑體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8404129"/>
              </p:ext>
            </p:extLst>
          </p:nvPr>
        </p:nvGraphicFramePr>
        <p:xfrm>
          <a:off x="1541288" y="2818332"/>
          <a:ext cx="4178996" cy="16945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07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54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27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04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400" b="1" spc="-25" dirty="0">
                          <a:latin typeface="微軟正黑體"/>
                          <a:cs typeface="微軟正黑體"/>
                        </a:rPr>
                        <a:t>年份</a:t>
                      </a:r>
                      <a:endParaRPr sz="14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1811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400" b="1" spc="-15" dirty="0">
                          <a:latin typeface="微軟正黑體"/>
                          <a:cs typeface="微軟正黑體"/>
                        </a:rPr>
                        <a:t>全球市場</a:t>
                      </a:r>
                      <a:endParaRPr sz="1400" dirty="0">
                        <a:latin typeface="微軟正黑體"/>
                        <a:cs typeface="微軟正黑體"/>
                      </a:endParaRPr>
                    </a:p>
                    <a:p>
                      <a:pPr algn="ctr">
                        <a:lnSpc>
                          <a:spcPts val="1565"/>
                        </a:lnSpc>
                      </a:pPr>
                      <a:r>
                        <a:rPr sz="1400" b="1" spc="-10" dirty="0">
                          <a:solidFill>
                            <a:schemeClr val="tx1"/>
                          </a:solidFill>
                          <a:latin typeface="微軟正黑體"/>
                          <a:cs typeface="微軟正黑體"/>
                        </a:rPr>
                        <a:t>(</a:t>
                      </a:r>
                      <a:r>
                        <a:rPr lang="en-US" altLang="zh-TW" sz="1400" b="1" spc="-1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NTD</a:t>
                      </a:r>
                      <a:r>
                        <a:rPr sz="1400" b="1" spc="-10" dirty="0">
                          <a:solidFill>
                            <a:schemeClr val="tx1"/>
                          </a:solidFill>
                          <a:latin typeface="微軟正黑體"/>
                          <a:cs typeface="微軟正黑體"/>
                        </a:rPr>
                        <a:t>)</a:t>
                      </a:r>
                      <a:endParaRPr sz="1400" dirty="0">
                        <a:solidFill>
                          <a:schemeClr val="tx1"/>
                        </a:solidFill>
                        <a:latin typeface="微軟正黑體"/>
                        <a:cs typeface="微軟正黑體"/>
                      </a:endParaRPr>
                    </a:p>
                  </a:txBody>
                  <a:tcPr marL="0" marR="0" marT="114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400" b="1" spc="-25" dirty="0">
                          <a:latin typeface="微軟正黑體"/>
                          <a:cs typeface="微軟正黑體"/>
                        </a:rPr>
                        <a:t>成長</a:t>
                      </a:r>
                      <a:endParaRPr sz="14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1811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262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b="1" spc="-25" dirty="0">
                          <a:latin typeface="微軟正黑體"/>
                          <a:cs typeface="微軟正黑體"/>
                        </a:rPr>
                        <a:t>XXX</a:t>
                      </a:r>
                      <a:endParaRPr sz="14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4351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b="1" spc="-10" dirty="0">
                          <a:latin typeface="微軟正黑體"/>
                          <a:cs typeface="微軟正黑體"/>
                        </a:rPr>
                        <a:t>2,267</a:t>
                      </a:r>
                      <a:endParaRPr sz="14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4351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b="1" spc="-10" dirty="0">
                          <a:latin typeface="微軟正黑體"/>
                          <a:cs typeface="微軟正黑體"/>
                        </a:rPr>
                        <a:t>-</a:t>
                      </a:r>
                      <a:r>
                        <a:rPr sz="1400" b="1" spc="-50" dirty="0">
                          <a:latin typeface="微軟正黑體"/>
                          <a:cs typeface="微軟正黑體"/>
                        </a:rPr>
                        <a:t>-</a:t>
                      </a:r>
                      <a:endParaRPr sz="14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4351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14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400" b="1" spc="-25" dirty="0">
                          <a:latin typeface="微軟正黑體"/>
                          <a:cs typeface="微軟正黑體"/>
                        </a:rPr>
                        <a:t>YYY</a:t>
                      </a:r>
                      <a:endParaRPr sz="1400">
                        <a:latin typeface="微軟正黑體"/>
                        <a:cs typeface="微軟正黑體"/>
                      </a:endParaRPr>
                    </a:p>
                  </a:txBody>
                  <a:tcPr marL="0" marR="0" marT="12255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400" b="1" spc="-10" dirty="0">
                          <a:latin typeface="微軟正黑體"/>
                          <a:cs typeface="微軟正黑體"/>
                        </a:rPr>
                        <a:t>2,98</a:t>
                      </a:r>
                      <a:r>
                        <a:rPr lang="en-US" sz="1400" b="1" spc="-10" dirty="0">
                          <a:latin typeface="微軟正黑體"/>
                          <a:cs typeface="微軟正黑體"/>
                        </a:rPr>
                        <a:t>6</a:t>
                      </a:r>
                      <a:endParaRPr sz="14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2255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400" b="1" dirty="0">
                          <a:solidFill>
                            <a:srgbClr val="0000FF"/>
                          </a:solidFill>
                          <a:latin typeface="微軟正黑體"/>
                          <a:cs typeface="微軟正黑體"/>
                        </a:rPr>
                        <a:t>$$.$</a:t>
                      </a:r>
                      <a:r>
                        <a:rPr sz="1400" b="1" spc="-35" dirty="0">
                          <a:solidFill>
                            <a:srgbClr val="0000FF"/>
                          </a:solidFill>
                          <a:latin typeface="微軟正黑體"/>
                          <a:cs typeface="微軟正黑體"/>
                        </a:rPr>
                        <a:t> </a:t>
                      </a:r>
                      <a:r>
                        <a:rPr sz="1400" b="1" spc="-50" dirty="0">
                          <a:solidFill>
                            <a:srgbClr val="0000FF"/>
                          </a:solidFill>
                          <a:latin typeface="微軟正黑體"/>
                          <a:cs typeface="微軟正黑體"/>
                        </a:rPr>
                        <a:t>%</a:t>
                      </a:r>
                      <a:endParaRPr sz="14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2255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1541289" y="4558534"/>
            <a:ext cx="925194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latin typeface="微軟正黑體"/>
                <a:cs typeface="微軟正黑體"/>
              </a:rPr>
              <a:t>資料來源：</a:t>
            </a:r>
            <a:r>
              <a:rPr sz="800" spc="-10" dirty="0">
                <a:latin typeface="微軟正黑體"/>
                <a:cs typeface="微軟正黑體"/>
              </a:rPr>
              <a:t>Cortellis</a:t>
            </a:r>
            <a:endParaRPr sz="800">
              <a:latin typeface="微軟正黑體"/>
              <a:cs typeface="微軟正黑體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632228" y="3068612"/>
            <a:ext cx="2971165" cy="1547495"/>
            <a:chOff x="7404925" y="1721929"/>
            <a:chExt cx="2971165" cy="1547495"/>
          </a:xfrm>
        </p:grpSpPr>
        <p:sp>
          <p:nvSpPr>
            <p:cNvPr id="8" name="object 8"/>
            <p:cNvSpPr/>
            <p:nvPr/>
          </p:nvSpPr>
          <p:spPr>
            <a:xfrm>
              <a:off x="7409688" y="2165604"/>
              <a:ext cx="2961640" cy="879475"/>
            </a:xfrm>
            <a:custGeom>
              <a:avLst/>
              <a:gdLst/>
              <a:ahLst/>
              <a:cxnLst/>
              <a:rect l="l" t="t" r="r" b="b"/>
              <a:pathLst>
                <a:path w="2961640" h="879475">
                  <a:moveTo>
                    <a:pt x="0" y="879348"/>
                  </a:moveTo>
                  <a:lnTo>
                    <a:pt x="509015" y="879348"/>
                  </a:lnTo>
                </a:path>
                <a:path w="2961640" h="879475">
                  <a:moveTo>
                    <a:pt x="972311" y="879348"/>
                  </a:moveTo>
                  <a:lnTo>
                    <a:pt x="1988819" y="879348"/>
                  </a:lnTo>
                </a:path>
                <a:path w="2961640" h="879475">
                  <a:moveTo>
                    <a:pt x="2452115" y="879348"/>
                  </a:moveTo>
                  <a:lnTo>
                    <a:pt x="2961131" y="879348"/>
                  </a:lnTo>
                </a:path>
                <a:path w="2961640" h="879475">
                  <a:moveTo>
                    <a:pt x="972311" y="659892"/>
                  </a:moveTo>
                  <a:lnTo>
                    <a:pt x="1988819" y="659892"/>
                  </a:lnTo>
                </a:path>
                <a:path w="2961640" h="879475">
                  <a:moveTo>
                    <a:pt x="2452115" y="659892"/>
                  </a:moveTo>
                  <a:lnTo>
                    <a:pt x="2961131" y="659892"/>
                  </a:lnTo>
                </a:path>
                <a:path w="2961640" h="879475">
                  <a:moveTo>
                    <a:pt x="0" y="659892"/>
                  </a:moveTo>
                  <a:lnTo>
                    <a:pt x="509015" y="659892"/>
                  </a:lnTo>
                </a:path>
                <a:path w="2961640" h="879475">
                  <a:moveTo>
                    <a:pt x="972311" y="440436"/>
                  </a:moveTo>
                  <a:lnTo>
                    <a:pt x="1988819" y="440436"/>
                  </a:lnTo>
                </a:path>
                <a:path w="2961640" h="879475">
                  <a:moveTo>
                    <a:pt x="2452115" y="440436"/>
                  </a:moveTo>
                  <a:lnTo>
                    <a:pt x="2961131" y="440436"/>
                  </a:lnTo>
                </a:path>
                <a:path w="2961640" h="879475">
                  <a:moveTo>
                    <a:pt x="0" y="440436"/>
                  </a:moveTo>
                  <a:lnTo>
                    <a:pt x="509015" y="440436"/>
                  </a:lnTo>
                </a:path>
                <a:path w="2961640" h="879475">
                  <a:moveTo>
                    <a:pt x="972311" y="219456"/>
                  </a:moveTo>
                  <a:lnTo>
                    <a:pt x="1988819" y="219456"/>
                  </a:lnTo>
                </a:path>
                <a:path w="2961640" h="879475">
                  <a:moveTo>
                    <a:pt x="2452115" y="219456"/>
                  </a:moveTo>
                  <a:lnTo>
                    <a:pt x="2961131" y="219456"/>
                  </a:lnTo>
                </a:path>
                <a:path w="2961640" h="879475">
                  <a:moveTo>
                    <a:pt x="0" y="219456"/>
                  </a:moveTo>
                  <a:lnTo>
                    <a:pt x="509015" y="219456"/>
                  </a:lnTo>
                </a:path>
                <a:path w="2961640" h="879475">
                  <a:moveTo>
                    <a:pt x="2452115" y="0"/>
                  </a:moveTo>
                  <a:lnTo>
                    <a:pt x="2961131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409688" y="1726692"/>
              <a:ext cx="2961640" cy="219710"/>
            </a:xfrm>
            <a:custGeom>
              <a:avLst/>
              <a:gdLst/>
              <a:ahLst/>
              <a:cxnLst/>
              <a:rect l="l" t="t" r="r" b="b"/>
              <a:pathLst>
                <a:path w="2961640" h="219710">
                  <a:moveTo>
                    <a:pt x="0" y="219456"/>
                  </a:moveTo>
                  <a:lnTo>
                    <a:pt x="2961132" y="219456"/>
                  </a:lnTo>
                </a:path>
                <a:path w="2961640" h="219710">
                  <a:moveTo>
                    <a:pt x="0" y="0"/>
                  </a:moveTo>
                  <a:lnTo>
                    <a:pt x="2961132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918704" y="1953780"/>
              <a:ext cx="1943100" cy="1310640"/>
            </a:xfrm>
            <a:custGeom>
              <a:avLst/>
              <a:gdLst/>
              <a:ahLst/>
              <a:cxnLst/>
              <a:rect l="l" t="t" r="r" b="b"/>
              <a:pathLst>
                <a:path w="1943100" h="1310639">
                  <a:moveTo>
                    <a:pt x="463296" y="315455"/>
                  </a:moveTo>
                  <a:lnTo>
                    <a:pt x="0" y="315455"/>
                  </a:lnTo>
                  <a:lnTo>
                    <a:pt x="0" y="1310627"/>
                  </a:lnTo>
                  <a:lnTo>
                    <a:pt x="463296" y="1310627"/>
                  </a:lnTo>
                  <a:lnTo>
                    <a:pt x="463296" y="315455"/>
                  </a:lnTo>
                  <a:close/>
                </a:path>
                <a:path w="1943100" h="1310639">
                  <a:moveTo>
                    <a:pt x="1943100" y="0"/>
                  </a:moveTo>
                  <a:lnTo>
                    <a:pt x="1479804" y="0"/>
                  </a:lnTo>
                  <a:lnTo>
                    <a:pt x="1479804" y="1310627"/>
                  </a:lnTo>
                  <a:lnTo>
                    <a:pt x="1943100" y="1310627"/>
                  </a:lnTo>
                  <a:lnTo>
                    <a:pt x="194310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409688" y="3264408"/>
              <a:ext cx="2961640" cy="0"/>
            </a:xfrm>
            <a:custGeom>
              <a:avLst/>
              <a:gdLst/>
              <a:ahLst/>
              <a:cxnLst/>
              <a:rect l="l" t="t" r="r" b="b"/>
              <a:pathLst>
                <a:path w="2961640">
                  <a:moveTo>
                    <a:pt x="0" y="0"/>
                  </a:moveTo>
                  <a:lnTo>
                    <a:pt x="2961132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7873107" y="3407027"/>
            <a:ext cx="2192809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1475">
              <a:lnSpc>
                <a:spcPts val="1175"/>
              </a:lnSpc>
              <a:spcBef>
                <a:spcPts val="95"/>
              </a:spcBef>
            </a:pPr>
            <a:r>
              <a:rPr sz="1000" spc="-10" dirty="0">
                <a:latin typeface="Arial"/>
                <a:cs typeface="Arial"/>
              </a:rPr>
              <a:t>2,26</a:t>
            </a:r>
            <a:r>
              <a:rPr lang="en-US" sz="1000" spc="-10" dirty="0">
                <a:latin typeface="Arial"/>
                <a:cs typeface="Arial"/>
              </a:rPr>
              <a:t>7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489814" y="3069680"/>
            <a:ext cx="74930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algn="ctr">
              <a:lnSpc>
                <a:spcPts val="1175"/>
              </a:lnSpc>
              <a:spcBef>
                <a:spcPts val="95"/>
              </a:spcBef>
            </a:pPr>
            <a:r>
              <a:rPr sz="1000" spc="-10" dirty="0">
                <a:latin typeface="Arial"/>
                <a:cs typeface="Arial"/>
              </a:rPr>
              <a:t>2,98</a:t>
            </a:r>
            <a:r>
              <a:rPr lang="en-US" sz="1000" spc="-10" dirty="0">
                <a:latin typeface="Arial"/>
                <a:cs typeface="Arial"/>
              </a:rPr>
              <a:t>6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716193" y="3126513"/>
            <a:ext cx="825500" cy="156210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625"/>
              </a:spcBef>
            </a:pPr>
            <a:r>
              <a:rPr sz="1000" spc="-10" dirty="0">
                <a:latin typeface="Arial"/>
                <a:cs typeface="Arial"/>
              </a:rPr>
              <a:t>3,000</a:t>
            </a:r>
            <a:endParaRPr sz="1000" dirty="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530"/>
              </a:spcBef>
            </a:pPr>
            <a:r>
              <a:rPr sz="1000" spc="-10" dirty="0">
                <a:latin typeface="Arial"/>
                <a:cs typeface="Arial"/>
              </a:rPr>
              <a:t>2,500</a:t>
            </a:r>
            <a:endParaRPr sz="1000" dirty="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530"/>
              </a:spcBef>
            </a:pPr>
            <a:r>
              <a:rPr sz="1000" spc="-10" dirty="0">
                <a:latin typeface="Arial"/>
                <a:cs typeface="Arial"/>
              </a:rPr>
              <a:t>2,000</a:t>
            </a:r>
            <a:endParaRPr sz="1000" dirty="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525"/>
              </a:spcBef>
            </a:pPr>
            <a:r>
              <a:rPr sz="1000" spc="-10" dirty="0">
                <a:latin typeface="Arial"/>
                <a:cs typeface="Arial"/>
              </a:rPr>
              <a:t>1,500</a:t>
            </a:r>
            <a:endParaRPr sz="1000" dirty="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530"/>
              </a:spcBef>
            </a:pPr>
            <a:r>
              <a:rPr sz="1000" spc="-10" dirty="0">
                <a:latin typeface="Arial"/>
                <a:cs typeface="Arial"/>
              </a:rPr>
              <a:t>1,000</a:t>
            </a:r>
            <a:endParaRPr sz="1000" dirty="0">
              <a:latin typeface="Arial"/>
              <a:cs typeface="Arial"/>
            </a:endParaRPr>
          </a:p>
          <a:p>
            <a:pPr marR="5715" algn="r">
              <a:lnSpc>
                <a:spcPct val="100000"/>
              </a:lnSpc>
              <a:spcBef>
                <a:spcPts val="530"/>
              </a:spcBef>
            </a:pPr>
            <a:r>
              <a:rPr sz="1000" spc="-10" dirty="0">
                <a:latin typeface="Arial"/>
                <a:cs typeface="Arial"/>
              </a:rPr>
              <a:t>500</a:t>
            </a:r>
            <a:endParaRPr sz="1000" dirty="0">
              <a:latin typeface="Arial"/>
              <a:cs typeface="Arial"/>
            </a:endParaRPr>
          </a:p>
          <a:p>
            <a:pPr marR="5715" algn="r">
              <a:lnSpc>
                <a:spcPct val="100000"/>
              </a:lnSpc>
              <a:spcBef>
                <a:spcPts val="525"/>
              </a:spcBef>
            </a:pPr>
            <a:r>
              <a:rPr sz="1000" spc="-50" dirty="0">
                <a:latin typeface="Arial"/>
                <a:cs typeface="Arial"/>
              </a:rPr>
              <a:t>0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224240" y="2979051"/>
            <a:ext cx="82550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"/>
                <a:cs typeface="Arial"/>
              </a:rPr>
              <a:t>3,500</a:t>
            </a:r>
            <a:endParaRPr lang="en-US" sz="1000" spc="-1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236374" y="4662506"/>
            <a:ext cx="17748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  <a:tabLst>
                <a:tab pos="1479550" algn="l"/>
              </a:tabLst>
            </a:pPr>
            <a:r>
              <a:rPr sz="1000" spc="-20" dirty="0">
                <a:latin typeface="Arial"/>
                <a:cs typeface="Arial"/>
              </a:rPr>
              <a:t>2020</a:t>
            </a:r>
            <a:r>
              <a:rPr sz="1000" dirty="0">
                <a:latin typeface="Arial"/>
                <a:cs typeface="Arial"/>
              </a:rPr>
              <a:t>	</a:t>
            </a:r>
            <a:r>
              <a:rPr sz="1000" spc="-20" dirty="0">
                <a:latin typeface="Arial"/>
                <a:cs typeface="Arial"/>
              </a:rPr>
              <a:t>2021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237764" y="2528942"/>
            <a:ext cx="381123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2422525" algn="l"/>
              </a:tabLst>
            </a:pPr>
            <a:r>
              <a:rPr sz="1200" dirty="0">
                <a:latin typeface="Arial"/>
                <a:cs typeface="Arial"/>
              </a:rPr>
              <a:t>Mirabegron </a:t>
            </a:r>
            <a:r>
              <a:rPr sz="1200" spc="-10" dirty="0">
                <a:latin typeface="Arial"/>
                <a:cs typeface="Arial"/>
              </a:rPr>
              <a:t>prolong-</a:t>
            </a:r>
            <a:r>
              <a:rPr sz="1200" dirty="0">
                <a:latin typeface="Arial"/>
                <a:cs typeface="Arial"/>
              </a:rPr>
              <a:t>tablet,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25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mg</a:t>
            </a:r>
            <a:r>
              <a:rPr sz="1200" dirty="0">
                <a:latin typeface="Arial"/>
                <a:cs typeface="Arial"/>
              </a:rPr>
              <a:t>	</a:t>
            </a:r>
            <a:r>
              <a:rPr sz="1200" spc="-20" dirty="0">
                <a:latin typeface="Arial"/>
                <a:cs typeface="Arial"/>
              </a:rPr>
              <a:t>(</a:t>
            </a:r>
            <a:r>
              <a:rPr lang="en-US" altLang="zh-TW" sz="1200" spc="-20" dirty="0">
                <a:solidFill>
                  <a:srgbClr val="F70000"/>
                </a:solidFill>
                <a:latin typeface="Arial"/>
                <a:cs typeface="Arial"/>
              </a:rPr>
              <a:t>NTD</a:t>
            </a:r>
            <a:r>
              <a:rPr sz="1200" spc="-20" dirty="0">
                <a:latin typeface="Arial"/>
                <a:cs typeface="Arial"/>
              </a:rPr>
              <a:t>)</a:t>
            </a:r>
            <a:endParaRPr sz="1200" dirty="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6295476" y="2528942"/>
            <a:ext cx="5181809" cy="3037462"/>
            <a:chOff x="6315454" y="1109472"/>
            <a:chExt cx="5181809" cy="3037462"/>
          </a:xfrm>
        </p:grpSpPr>
        <p:sp>
          <p:nvSpPr>
            <p:cNvPr id="19" name="object 19"/>
            <p:cNvSpPr/>
            <p:nvPr/>
          </p:nvSpPr>
          <p:spPr>
            <a:xfrm>
              <a:off x="6315454" y="1109472"/>
              <a:ext cx="5181809" cy="3037462"/>
            </a:xfrm>
            <a:custGeom>
              <a:avLst/>
              <a:gdLst/>
              <a:ahLst/>
              <a:cxnLst/>
              <a:rect l="l" t="t" r="r" b="b"/>
              <a:pathLst>
                <a:path w="4236720" h="2546985">
                  <a:moveTo>
                    <a:pt x="0" y="0"/>
                  </a:moveTo>
                  <a:lnTo>
                    <a:pt x="4236720" y="0"/>
                  </a:lnTo>
                  <a:lnTo>
                    <a:pt x="4236720" y="2546604"/>
                  </a:lnTo>
                  <a:lnTo>
                    <a:pt x="0" y="2546604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1F1F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353044" y="1617943"/>
              <a:ext cx="1048385" cy="305435"/>
            </a:xfrm>
            <a:custGeom>
              <a:avLst/>
              <a:gdLst/>
              <a:ahLst/>
              <a:cxnLst/>
              <a:rect l="l" t="t" r="r" b="b"/>
              <a:pathLst>
                <a:path w="1048384" h="305435">
                  <a:moveTo>
                    <a:pt x="0" y="305041"/>
                  </a:moveTo>
                  <a:lnTo>
                    <a:pt x="1048232" y="0"/>
                  </a:lnTo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378436" y="1584912"/>
              <a:ext cx="83820" cy="73660"/>
            </a:xfrm>
            <a:custGeom>
              <a:avLst/>
              <a:gdLst/>
              <a:ahLst/>
              <a:cxnLst/>
              <a:rect l="l" t="t" r="r" b="b"/>
              <a:pathLst>
                <a:path w="83820" h="73660">
                  <a:moveTo>
                    <a:pt x="0" y="0"/>
                  </a:moveTo>
                  <a:lnTo>
                    <a:pt x="21297" y="73164"/>
                  </a:lnTo>
                  <a:lnTo>
                    <a:pt x="83820" y="152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01C3EA21-3521-C272-9198-1F5FD7D2F87B}"/>
              </a:ext>
            </a:extLst>
          </p:cNvPr>
          <p:cNvSpPr txBox="1"/>
          <p:nvPr/>
        </p:nvSpPr>
        <p:spPr>
          <a:xfrm>
            <a:off x="10765400" y="32712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</a:rPr>
              <a:t>填寫範例</a:t>
            </a:r>
          </a:p>
        </p:txBody>
      </p:sp>
      <p:sp>
        <p:nvSpPr>
          <p:cNvPr id="39" name="矩形 38"/>
          <p:cNvSpPr/>
          <p:nvPr/>
        </p:nvSpPr>
        <p:spPr>
          <a:xfrm>
            <a:off x="1056133" y="1377882"/>
            <a:ext cx="903297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目標市場區域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國內或國外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市場規模及趨勢分析</a:t>
            </a:r>
            <a:r>
              <a:rPr lang="en-US" altLang="zh-TW" sz="2000" b="1" spc="-10" dirty="0">
                <a:latin typeface="微軟正黑體"/>
                <a:cs typeface="微軟正黑體"/>
              </a:rPr>
              <a:t>(</a:t>
            </a:r>
            <a:r>
              <a:rPr lang="zh-TW" altLang="en-US" sz="2000" b="1" spc="-10" dirty="0">
                <a:latin typeface="微軟正黑體"/>
                <a:cs typeface="微軟正黑體"/>
              </a:rPr>
              <a:t>請說明圖表內容</a:t>
            </a:r>
            <a:r>
              <a:rPr lang="en-US" altLang="zh-TW" sz="2000" b="1" spc="-10" dirty="0">
                <a:latin typeface="微軟正黑體"/>
                <a:cs typeface="微軟正黑體"/>
              </a:rPr>
              <a:t>)</a:t>
            </a:r>
            <a:endParaRPr lang="zh-TW" altLang="en-US" sz="2000" dirty="0">
              <a:latin typeface="微軟正黑體"/>
              <a:cs typeface="微軟正黑體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8CF7C0-677C-D983-7F7B-E19CCF7089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FCF9D3F-9DBD-492D-A353-2156FC1FEC7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陸</a:t>
            </a:r>
            <a:r>
              <a:rPr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spc="-1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市場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競爭力及效益</a:t>
            </a:r>
            <a:endParaRPr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7" name="object 37">
            <a:extLst>
              <a:ext uri="{FF2B5EF4-FFF2-40B4-BE49-F238E27FC236}">
                <a16:creationId xmlns:a16="http://schemas.microsoft.com/office/drawing/2014/main" id="{318254BA-0D6A-874A-35B4-924AA739CEBE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5226D59C-216B-9981-02A6-79327F8CD3CE}"/>
              </a:ext>
            </a:extLst>
          </p:cNvPr>
          <p:cNvSpPr txBox="1"/>
          <p:nvPr/>
        </p:nvSpPr>
        <p:spPr>
          <a:xfrm>
            <a:off x="1559093" y="2335800"/>
            <a:ext cx="15525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latin typeface="微軟正黑體"/>
                <a:cs typeface="微軟正黑體"/>
              </a:rPr>
              <a:t>二、國內市場</a:t>
            </a:r>
            <a:endParaRPr sz="2000" dirty="0">
              <a:latin typeface="微軟正黑體"/>
              <a:cs typeface="微軟正黑體"/>
            </a:endParaRPr>
          </a:p>
        </p:txBody>
      </p:sp>
      <p:sp>
        <p:nvSpPr>
          <p:cNvPr id="22" name="object 22">
            <a:extLst>
              <a:ext uri="{FF2B5EF4-FFF2-40B4-BE49-F238E27FC236}">
                <a16:creationId xmlns:a16="http://schemas.microsoft.com/office/drawing/2014/main" id="{218A1DB6-E7BF-B55E-865D-C19D87B64C48}"/>
              </a:ext>
            </a:extLst>
          </p:cNvPr>
          <p:cNvSpPr txBox="1"/>
          <p:nvPr/>
        </p:nvSpPr>
        <p:spPr>
          <a:xfrm>
            <a:off x="1552467" y="4299435"/>
            <a:ext cx="104648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微軟正黑體"/>
                <a:cs typeface="微軟正黑體"/>
              </a:rPr>
              <a:t>資料來源：健保資料庫</a:t>
            </a:r>
            <a:endParaRPr sz="800" dirty="0">
              <a:latin typeface="微軟正黑體"/>
              <a:cs typeface="微軟正黑體"/>
            </a:endParaRPr>
          </a:p>
        </p:txBody>
      </p:sp>
      <p:graphicFrame>
        <p:nvGraphicFramePr>
          <p:cNvPr id="23" name="object 23">
            <a:extLst>
              <a:ext uri="{FF2B5EF4-FFF2-40B4-BE49-F238E27FC236}">
                <a16:creationId xmlns:a16="http://schemas.microsoft.com/office/drawing/2014/main" id="{763CA49C-4993-A3C8-FF11-FB62CE8651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466354"/>
              </p:ext>
            </p:extLst>
          </p:nvPr>
        </p:nvGraphicFramePr>
        <p:xfrm>
          <a:off x="1559093" y="2829737"/>
          <a:ext cx="3766820" cy="13677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5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63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3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2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400" b="1" spc="-25" dirty="0">
                          <a:latin typeface="微軟正黑體"/>
                          <a:cs typeface="微軟正黑體"/>
                        </a:rPr>
                        <a:t>年份</a:t>
                      </a:r>
                      <a:endParaRPr sz="1400">
                        <a:latin typeface="微軟正黑體"/>
                        <a:cs typeface="微軟正黑體"/>
                      </a:endParaRPr>
                    </a:p>
                  </a:txBody>
                  <a:tcPr marL="0" marR="0" marT="1181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400" b="1" spc="-10" dirty="0">
                          <a:latin typeface="微軟正黑體"/>
                          <a:cs typeface="微軟正黑體"/>
                        </a:rPr>
                        <a:t>國內市場總額</a:t>
                      </a:r>
                      <a:endParaRPr sz="1400" dirty="0">
                        <a:latin typeface="微軟正黑體"/>
                        <a:cs typeface="微軟正黑體"/>
                      </a:endParaRPr>
                    </a:p>
                    <a:p>
                      <a:pPr algn="ctr">
                        <a:lnSpc>
                          <a:spcPts val="1565"/>
                        </a:lnSpc>
                      </a:pPr>
                      <a:r>
                        <a:rPr sz="1400" b="1" spc="-10" dirty="0">
                          <a:solidFill>
                            <a:schemeClr val="tx1"/>
                          </a:solidFill>
                          <a:latin typeface="微軟正黑體"/>
                          <a:cs typeface="微軟正黑體"/>
                        </a:rPr>
                        <a:t>(</a:t>
                      </a:r>
                      <a:r>
                        <a:rPr lang="en-US" altLang="zh-TW" sz="1400" b="1" spc="-1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NTD</a:t>
                      </a:r>
                      <a:r>
                        <a:rPr sz="1400" b="1" spc="-10" dirty="0">
                          <a:solidFill>
                            <a:schemeClr val="tx1"/>
                          </a:solidFill>
                          <a:latin typeface="微軟正黑體"/>
                          <a:cs typeface="微軟正黑體"/>
                        </a:rPr>
                        <a:t>)</a:t>
                      </a:r>
                      <a:endParaRPr sz="1400" dirty="0">
                        <a:solidFill>
                          <a:schemeClr val="tx1"/>
                        </a:solidFill>
                        <a:latin typeface="微軟正黑體"/>
                        <a:cs typeface="微軟正黑體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400" b="1" spc="-25" dirty="0">
                          <a:latin typeface="微軟正黑體"/>
                          <a:cs typeface="微軟正黑體"/>
                        </a:rPr>
                        <a:t>成長</a:t>
                      </a:r>
                      <a:endParaRPr sz="1400">
                        <a:latin typeface="微軟正黑體"/>
                        <a:cs typeface="微軟正黑體"/>
                      </a:endParaRPr>
                    </a:p>
                  </a:txBody>
                  <a:tcPr marL="0" marR="0" marT="1181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b="1" spc="-25" dirty="0">
                          <a:latin typeface="微軟正黑體"/>
                          <a:cs typeface="微軟正黑體"/>
                        </a:rPr>
                        <a:t>XXX</a:t>
                      </a:r>
                      <a:endParaRPr sz="1400">
                        <a:latin typeface="微軟正黑體"/>
                        <a:cs typeface="微軟正黑體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b="1" spc="-10" dirty="0">
                          <a:latin typeface="微軟正黑體"/>
                          <a:cs typeface="微軟正黑體"/>
                        </a:rPr>
                        <a:t>2</a:t>
                      </a:r>
                      <a:r>
                        <a:rPr lang="en-US" altLang="zh-TW" sz="1400" b="1" spc="-10" dirty="0">
                          <a:latin typeface="微軟正黑體"/>
                          <a:cs typeface="微軟正黑體"/>
                        </a:rPr>
                        <a:t>07</a:t>
                      </a:r>
                      <a:endParaRPr sz="14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b="1" spc="-10" dirty="0">
                          <a:latin typeface="微軟正黑體"/>
                          <a:cs typeface="微軟正黑體"/>
                        </a:rPr>
                        <a:t>-</a:t>
                      </a:r>
                      <a:r>
                        <a:rPr sz="1400" b="1" spc="-50" dirty="0">
                          <a:latin typeface="微軟正黑體"/>
                          <a:cs typeface="微軟正黑體"/>
                        </a:rPr>
                        <a:t>-</a:t>
                      </a:r>
                      <a:endParaRPr sz="1400">
                        <a:latin typeface="微軟正黑體"/>
                        <a:cs typeface="微軟正黑體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51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400" b="1" spc="-25" dirty="0">
                          <a:latin typeface="微軟正黑體"/>
                          <a:cs typeface="微軟正黑體"/>
                        </a:rPr>
                        <a:t>YYY</a:t>
                      </a:r>
                      <a:endParaRPr sz="1400">
                        <a:latin typeface="微軟正黑體"/>
                        <a:cs typeface="微軟正黑體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400" b="1" spc="-10" dirty="0">
                          <a:latin typeface="微軟正黑體"/>
                          <a:cs typeface="微軟正黑體"/>
                        </a:rPr>
                        <a:t>2</a:t>
                      </a:r>
                      <a:r>
                        <a:rPr lang="en-US" altLang="zh-TW" sz="1400" b="1" spc="-10" dirty="0">
                          <a:latin typeface="微軟正黑體"/>
                          <a:cs typeface="微軟正黑體"/>
                        </a:rPr>
                        <a:t>37</a:t>
                      </a:r>
                      <a:endParaRPr sz="14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400" b="1" dirty="0">
                          <a:solidFill>
                            <a:srgbClr val="0000FF"/>
                          </a:solidFill>
                          <a:latin typeface="微軟正黑體"/>
                          <a:cs typeface="微軟正黑體"/>
                        </a:rPr>
                        <a:t>$$.$</a:t>
                      </a:r>
                      <a:r>
                        <a:rPr sz="1400" b="1" spc="-35" dirty="0">
                          <a:solidFill>
                            <a:srgbClr val="0000FF"/>
                          </a:solidFill>
                          <a:latin typeface="微軟正黑體"/>
                          <a:cs typeface="微軟正黑體"/>
                        </a:rPr>
                        <a:t> </a:t>
                      </a:r>
                      <a:r>
                        <a:rPr sz="1400" b="1" spc="-50" dirty="0">
                          <a:solidFill>
                            <a:srgbClr val="0000FF"/>
                          </a:solidFill>
                          <a:latin typeface="微軟正黑體"/>
                          <a:cs typeface="微軟正黑體"/>
                        </a:rPr>
                        <a:t>%</a:t>
                      </a:r>
                      <a:endParaRPr sz="14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24" name="object 24">
            <a:extLst>
              <a:ext uri="{FF2B5EF4-FFF2-40B4-BE49-F238E27FC236}">
                <a16:creationId xmlns:a16="http://schemas.microsoft.com/office/drawing/2014/main" id="{C3CBBE16-574A-7412-69B0-57111ADBD537}"/>
              </a:ext>
            </a:extLst>
          </p:cNvPr>
          <p:cNvGrpSpPr/>
          <p:nvPr/>
        </p:nvGrpSpPr>
        <p:grpSpPr>
          <a:xfrm>
            <a:off x="7410758" y="2850912"/>
            <a:ext cx="3220720" cy="1568450"/>
            <a:chOff x="7197661" y="4378452"/>
            <a:chExt cx="3220720" cy="1568450"/>
          </a:xfrm>
        </p:grpSpPr>
        <p:sp>
          <p:nvSpPr>
            <p:cNvPr id="25" name="object 25">
              <a:extLst>
                <a:ext uri="{FF2B5EF4-FFF2-40B4-BE49-F238E27FC236}">
                  <a16:creationId xmlns:a16="http://schemas.microsoft.com/office/drawing/2014/main" id="{B98B0D0C-31B9-1F09-5718-54607394DC89}"/>
                </a:ext>
              </a:extLst>
            </p:cNvPr>
            <p:cNvSpPr/>
            <p:nvPr/>
          </p:nvSpPr>
          <p:spPr>
            <a:xfrm>
              <a:off x="7202423" y="4623816"/>
              <a:ext cx="3211195" cy="989330"/>
            </a:xfrm>
            <a:custGeom>
              <a:avLst/>
              <a:gdLst/>
              <a:ahLst/>
              <a:cxnLst/>
              <a:rect l="l" t="t" r="r" b="b"/>
              <a:pathLst>
                <a:path w="3211195" h="989329">
                  <a:moveTo>
                    <a:pt x="0" y="989076"/>
                  </a:moveTo>
                  <a:lnTo>
                    <a:pt x="306324" y="989076"/>
                  </a:lnTo>
                </a:path>
                <a:path w="3211195" h="989329">
                  <a:moveTo>
                    <a:pt x="586740" y="989076"/>
                  </a:moveTo>
                  <a:lnTo>
                    <a:pt x="662940" y="989076"/>
                  </a:lnTo>
                </a:path>
                <a:path w="3211195" h="989329">
                  <a:moveTo>
                    <a:pt x="943356" y="989076"/>
                  </a:moveTo>
                  <a:lnTo>
                    <a:pt x="1018031" y="989076"/>
                  </a:lnTo>
                </a:path>
                <a:path w="3211195" h="989329">
                  <a:moveTo>
                    <a:pt x="1298448" y="989076"/>
                  </a:moveTo>
                  <a:lnTo>
                    <a:pt x="1912620" y="989076"/>
                  </a:lnTo>
                </a:path>
                <a:path w="3211195" h="989329">
                  <a:moveTo>
                    <a:pt x="2193036" y="989076"/>
                  </a:moveTo>
                  <a:lnTo>
                    <a:pt x="2267711" y="989076"/>
                  </a:lnTo>
                </a:path>
                <a:path w="3211195" h="989329">
                  <a:moveTo>
                    <a:pt x="2548128" y="989076"/>
                  </a:moveTo>
                  <a:lnTo>
                    <a:pt x="2624328" y="989076"/>
                  </a:lnTo>
                </a:path>
                <a:path w="3211195" h="989329">
                  <a:moveTo>
                    <a:pt x="2904744" y="989076"/>
                  </a:moveTo>
                  <a:lnTo>
                    <a:pt x="3211068" y="989076"/>
                  </a:lnTo>
                </a:path>
                <a:path w="3211195" h="989329">
                  <a:moveTo>
                    <a:pt x="0" y="658368"/>
                  </a:moveTo>
                  <a:lnTo>
                    <a:pt x="306324" y="658368"/>
                  </a:lnTo>
                </a:path>
                <a:path w="3211195" h="989329">
                  <a:moveTo>
                    <a:pt x="586740" y="658368"/>
                  </a:moveTo>
                  <a:lnTo>
                    <a:pt x="1018031" y="658368"/>
                  </a:lnTo>
                </a:path>
                <a:path w="3211195" h="989329">
                  <a:moveTo>
                    <a:pt x="1298448" y="658368"/>
                  </a:moveTo>
                  <a:lnTo>
                    <a:pt x="1912620" y="658368"/>
                  </a:lnTo>
                </a:path>
                <a:path w="3211195" h="989329">
                  <a:moveTo>
                    <a:pt x="2193036" y="658368"/>
                  </a:moveTo>
                  <a:lnTo>
                    <a:pt x="2624328" y="658368"/>
                  </a:lnTo>
                </a:path>
                <a:path w="3211195" h="989329">
                  <a:moveTo>
                    <a:pt x="2904744" y="658368"/>
                  </a:moveTo>
                  <a:lnTo>
                    <a:pt x="3211068" y="658368"/>
                  </a:lnTo>
                </a:path>
                <a:path w="3211195" h="989329">
                  <a:moveTo>
                    <a:pt x="0" y="329184"/>
                  </a:moveTo>
                  <a:lnTo>
                    <a:pt x="1018031" y="329184"/>
                  </a:lnTo>
                </a:path>
                <a:path w="3211195" h="989329">
                  <a:moveTo>
                    <a:pt x="1298448" y="329184"/>
                  </a:moveTo>
                  <a:lnTo>
                    <a:pt x="1912620" y="329184"/>
                  </a:lnTo>
                </a:path>
                <a:path w="3211195" h="989329">
                  <a:moveTo>
                    <a:pt x="2193036" y="329184"/>
                  </a:moveTo>
                  <a:lnTo>
                    <a:pt x="2624328" y="329184"/>
                  </a:lnTo>
                </a:path>
                <a:path w="3211195" h="989329">
                  <a:moveTo>
                    <a:pt x="2904744" y="329184"/>
                  </a:moveTo>
                  <a:lnTo>
                    <a:pt x="3211068" y="329184"/>
                  </a:lnTo>
                </a:path>
                <a:path w="3211195" h="989329">
                  <a:moveTo>
                    <a:pt x="0" y="0"/>
                  </a:moveTo>
                  <a:lnTo>
                    <a:pt x="1018031" y="0"/>
                  </a:lnTo>
                </a:path>
                <a:path w="3211195" h="989329">
                  <a:moveTo>
                    <a:pt x="1298448" y="0"/>
                  </a:moveTo>
                  <a:lnTo>
                    <a:pt x="2624328" y="0"/>
                  </a:lnTo>
                </a:path>
                <a:path w="3211195" h="989329">
                  <a:moveTo>
                    <a:pt x="2904744" y="0"/>
                  </a:moveTo>
                  <a:lnTo>
                    <a:pt x="3211068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>
              <a:extLst>
                <a:ext uri="{FF2B5EF4-FFF2-40B4-BE49-F238E27FC236}">
                  <a16:creationId xmlns:a16="http://schemas.microsoft.com/office/drawing/2014/main" id="{81C1665D-689B-E8C7-2EBA-0F256819C930}"/>
                </a:ext>
              </a:extLst>
            </p:cNvPr>
            <p:cNvSpPr/>
            <p:nvPr/>
          </p:nvSpPr>
          <p:spPr>
            <a:xfrm>
              <a:off x="7508748" y="4850892"/>
              <a:ext cx="1887220" cy="1091565"/>
            </a:xfrm>
            <a:custGeom>
              <a:avLst/>
              <a:gdLst/>
              <a:ahLst/>
              <a:cxnLst/>
              <a:rect l="l" t="t" r="r" b="b"/>
              <a:pathLst>
                <a:path w="1887220" h="1091564">
                  <a:moveTo>
                    <a:pt x="280416" y="112776"/>
                  </a:moveTo>
                  <a:lnTo>
                    <a:pt x="0" y="112776"/>
                  </a:lnTo>
                  <a:lnTo>
                    <a:pt x="0" y="1091196"/>
                  </a:lnTo>
                  <a:lnTo>
                    <a:pt x="280416" y="1091196"/>
                  </a:lnTo>
                  <a:lnTo>
                    <a:pt x="280416" y="112776"/>
                  </a:lnTo>
                  <a:close/>
                </a:path>
                <a:path w="1887220" h="1091564">
                  <a:moveTo>
                    <a:pt x="1886712" y="0"/>
                  </a:moveTo>
                  <a:lnTo>
                    <a:pt x="1606296" y="0"/>
                  </a:lnTo>
                  <a:lnTo>
                    <a:pt x="1606296" y="1091196"/>
                  </a:lnTo>
                  <a:lnTo>
                    <a:pt x="1886712" y="1091196"/>
                  </a:lnTo>
                  <a:lnTo>
                    <a:pt x="1886712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>
              <a:extLst>
                <a:ext uri="{FF2B5EF4-FFF2-40B4-BE49-F238E27FC236}">
                  <a16:creationId xmlns:a16="http://schemas.microsoft.com/office/drawing/2014/main" id="{0D0596B0-1B73-9A7C-89D0-E44D07440E6F}"/>
                </a:ext>
              </a:extLst>
            </p:cNvPr>
            <p:cNvSpPr/>
            <p:nvPr/>
          </p:nvSpPr>
          <p:spPr>
            <a:xfrm>
              <a:off x="7865364" y="5469636"/>
              <a:ext cx="1885314" cy="473075"/>
            </a:xfrm>
            <a:custGeom>
              <a:avLst/>
              <a:gdLst/>
              <a:ahLst/>
              <a:cxnLst/>
              <a:rect l="l" t="t" r="r" b="b"/>
              <a:pathLst>
                <a:path w="1885315" h="473075">
                  <a:moveTo>
                    <a:pt x="280416" y="85344"/>
                  </a:moveTo>
                  <a:lnTo>
                    <a:pt x="0" y="85344"/>
                  </a:lnTo>
                  <a:lnTo>
                    <a:pt x="0" y="472452"/>
                  </a:lnTo>
                  <a:lnTo>
                    <a:pt x="280416" y="472452"/>
                  </a:lnTo>
                  <a:lnTo>
                    <a:pt x="280416" y="85344"/>
                  </a:lnTo>
                  <a:close/>
                </a:path>
                <a:path w="1885315" h="473075">
                  <a:moveTo>
                    <a:pt x="1885188" y="0"/>
                  </a:moveTo>
                  <a:lnTo>
                    <a:pt x="1604772" y="0"/>
                  </a:lnTo>
                  <a:lnTo>
                    <a:pt x="1604772" y="472452"/>
                  </a:lnTo>
                  <a:lnTo>
                    <a:pt x="1885188" y="472452"/>
                  </a:lnTo>
                  <a:lnTo>
                    <a:pt x="1885188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>
              <a:extLst>
                <a:ext uri="{FF2B5EF4-FFF2-40B4-BE49-F238E27FC236}">
                  <a16:creationId xmlns:a16="http://schemas.microsoft.com/office/drawing/2014/main" id="{3806CB10-C097-9E1B-F5DE-4F74EE2C4C62}"/>
                </a:ext>
              </a:extLst>
            </p:cNvPr>
            <p:cNvSpPr/>
            <p:nvPr/>
          </p:nvSpPr>
          <p:spPr>
            <a:xfrm>
              <a:off x="8220456" y="4378452"/>
              <a:ext cx="1887220" cy="1564005"/>
            </a:xfrm>
            <a:custGeom>
              <a:avLst/>
              <a:gdLst/>
              <a:ahLst/>
              <a:cxnLst/>
              <a:rect l="l" t="t" r="r" b="b"/>
              <a:pathLst>
                <a:path w="1887220" h="1564004">
                  <a:moveTo>
                    <a:pt x="280416" y="198120"/>
                  </a:moveTo>
                  <a:lnTo>
                    <a:pt x="0" y="198120"/>
                  </a:lnTo>
                  <a:lnTo>
                    <a:pt x="0" y="1563636"/>
                  </a:lnTo>
                  <a:lnTo>
                    <a:pt x="280416" y="1563636"/>
                  </a:lnTo>
                  <a:lnTo>
                    <a:pt x="280416" y="198120"/>
                  </a:lnTo>
                  <a:close/>
                </a:path>
                <a:path w="1887220" h="1564004">
                  <a:moveTo>
                    <a:pt x="1886712" y="0"/>
                  </a:moveTo>
                  <a:lnTo>
                    <a:pt x="1606296" y="0"/>
                  </a:lnTo>
                  <a:lnTo>
                    <a:pt x="1606296" y="1563624"/>
                  </a:lnTo>
                  <a:lnTo>
                    <a:pt x="1886712" y="1563624"/>
                  </a:lnTo>
                  <a:lnTo>
                    <a:pt x="1886712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>
              <a:extLst>
                <a:ext uri="{FF2B5EF4-FFF2-40B4-BE49-F238E27FC236}">
                  <a16:creationId xmlns:a16="http://schemas.microsoft.com/office/drawing/2014/main" id="{B4D39DE5-1A02-C81E-D954-CCE6E00DAF74}"/>
                </a:ext>
              </a:extLst>
            </p:cNvPr>
            <p:cNvSpPr/>
            <p:nvPr/>
          </p:nvSpPr>
          <p:spPr>
            <a:xfrm>
              <a:off x="7202423" y="5942076"/>
              <a:ext cx="3211195" cy="0"/>
            </a:xfrm>
            <a:custGeom>
              <a:avLst/>
              <a:gdLst/>
              <a:ahLst/>
              <a:cxnLst/>
              <a:rect l="l" t="t" r="r" b="b"/>
              <a:pathLst>
                <a:path w="3211195">
                  <a:moveTo>
                    <a:pt x="0" y="0"/>
                  </a:moveTo>
                  <a:lnTo>
                    <a:pt x="3211068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>
            <a:extLst>
              <a:ext uri="{FF2B5EF4-FFF2-40B4-BE49-F238E27FC236}">
                <a16:creationId xmlns:a16="http://schemas.microsoft.com/office/drawing/2014/main" id="{AF8BA30B-232A-7C23-FFB3-A90291D06636}"/>
              </a:ext>
            </a:extLst>
          </p:cNvPr>
          <p:cNvSpPr txBox="1"/>
          <p:nvPr/>
        </p:nvSpPr>
        <p:spPr>
          <a:xfrm>
            <a:off x="7672362" y="2590506"/>
            <a:ext cx="3223895" cy="42100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5"/>
              </a:spcBef>
              <a:tabLst>
                <a:tab pos="2413000" algn="l"/>
              </a:tabLst>
            </a:pPr>
            <a:r>
              <a:rPr sz="1000" u="sng" dirty="0">
                <a:uFill>
                  <a:solidFill>
                    <a:srgbClr val="D9D9D9"/>
                  </a:solidFill>
                </a:uFill>
                <a:latin typeface="Arial"/>
                <a:cs typeface="Arial"/>
              </a:rPr>
              <a:t>	</a:t>
            </a:r>
            <a:r>
              <a:rPr sz="1000" u="sng" spc="-10" dirty="0">
                <a:uFill>
                  <a:solidFill>
                    <a:srgbClr val="D9D9D9"/>
                  </a:solidFill>
                </a:uFill>
                <a:latin typeface="Arial"/>
                <a:cs typeface="Arial"/>
              </a:rPr>
              <a:t>237</a:t>
            </a:r>
            <a:endParaRPr sz="1000" dirty="0">
              <a:latin typeface="Arial"/>
              <a:cs typeface="Arial"/>
            </a:endParaRPr>
          </a:p>
          <a:p>
            <a:pPr marL="807720">
              <a:lnSpc>
                <a:spcPct val="100000"/>
              </a:lnSpc>
              <a:spcBef>
                <a:spcPts val="355"/>
              </a:spcBef>
            </a:pPr>
            <a:r>
              <a:rPr sz="1000" spc="-10" dirty="0">
                <a:latin typeface="Arial"/>
                <a:cs typeface="Arial"/>
              </a:rPr>
              <a:t>207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1" name="object 31">
            <a:extLst>
              <a:ext uri="{FF2B5EF4-FFF2-40B4-BE49-F238E27FC236}">
                <a16:creationId xmlns:a16="http://schemas.microsoft.com/office/drawing/2014/main" id="{85216B7A-B57B-DE99-74AE-B544F249EA28}"/>
              </a:ext>
            </a:extLst>
          </p:cNvPr>
          <p:cNvSpPr txBox="1"/>
          <p:nvPr/>
        </p:nvSpPr>
        <p:spPr>
          <a:xfrm>
            <a:off x="6611165" y="3049556"/>
            <a:ext cx="719455" cy="152541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715" algn="r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"/>
                <a:cs typeface="Arial"/>
              </a:rPr>
              <a:t>200</a:t>
            </a:r>
            <a:endParaRPr lang="zh-TW" altLang="en-US"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lang="zh-TW" altLang="en-US" sz="1000" dirty="0">
              <a:latin typeface="Arial"/>
              <a:cs typeface="Arial"/>
            </a:endParaRPr>
          </a:p>
          <a:p>
            <a:pPr marR="5715" algn="r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150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000" dirty="0">
              <a:latin typeface="Arial"/>
              <a:cs typeface="Arial"/>
            </a:endParaRPr>
          </a:p>
          <a:p>
            <a:pPr marR="5715" algn="r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100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000" dirty="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500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000" dirty="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</a:pPr>
            <a:r>
              <a:rPr sz="1000" spc="-50" dirty="0">
                <a:latin typeface="Arial"/>
                <a:cs typeface="Arial"/>
              </a:rPr>
              <a:t>0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2" name="object 32">
            <a:extLst>
              <a:ext uri="{FF2B5EF4-FFF2-40B4-BE49-F238E27FC236}">
                <a16:creationId xmlns:a16="http://schemas.microsoft.com/office/drawing/2014/main" id="{85AC2564-31B4-1E00-2931-34866E2F9042}"/>
              </a:ext>
            </a:extLst>
          </p:cNvPr>
          <p:cNvSpPr txBox="1"/>
          <p:nvPr/>
        </p:nvSpPr>
        <p:spPr>
          <a:xfrm>
            <a:off x="7118747" y="2778124"/>
            <a:ext cx="71882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"/>
                <a:cs typeface="Arial"/>
              </a:rPr>
              <a:t>250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3" name="object 33">
            <a:extLst>
              <a:ext uri="{FF2B5EF4-FFF2-40B4-BE49-F238E27FC236}">
                <a16:creationId xmlns:a16="http://schemas.microsoft.com/office/drawing/2014/main" id="{B721CC99-06CD-56E0-09C4-BA73A9536144}"/>
              </a:ext>
            </a:extLst>
          </p:cNvPr>
          <p:cNvSpPr txBox="1"/>
          <p:nvPr/>
        </p:nvSpPr>
        <p:spPr>
          <a:xfrm>
            <a:off x="8076812" y="4466560"/>
            <a:ext cx="2946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20" dirty="0">
                <a:latin typeface="Arial"/>
                <a:cs typeface="Arial"/>
              </a:rPr>
              <a:t>2018</a:t>
            </a:r>
            <a:endParaRPr sz="1000">
              <a:latin typeface="Arial"/>
              <a:cs typeface="Arial"/>
            </a:endParaRPr>
          </a:p>
        </p:txBody>
      </p:sp>
      <p:sp>
        <p:nvSpPr>
          <p:cNvPr id="34" name="object 34">
            <a:extLst>
              <a:ext uri="{FF2B5EF4-FFF2-40B4-BE49-F238E27FC236}">
                <a16:creationId xmlns:a16="http://schemas.microsoft.com/office/drawing/2014/main" id="{DDA98256-1A28-C53E-2DE0-C18A04E5355E}"/>
              </a:ext>
            </a:extLst>
          </p:cNvPr>
          <p:cNvSpPr txBox="1"/>
          <p:nvPr/>
        </p:nvSpPr>
        <p:spPr>
          <a:xfrm>
            <a:off x="9682248" y="4466560"/>
            <a:ext cx="2946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20" dirty="0">
                <a:latin typeface="Arial"/>
                <a:cs typeface="Arial"/>
              </a:rPr>
              <a:t>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35" name="object 35">
            <a:extLst>
              <a:ext uri="{FF2B5EF4-FFF2-40B4-BE49-F238E27FC236}">
                <a16:creationId xmlns:a16="http://schemas.microsoft.com/office/drawing/2014/main" id="{E6ABCFA5-AF53-9E9F-F0A9-30579CC14EC4}"/>
              </a:ext>
            </a:extLst>
          </p:cNvPr>
          <p:cNvSpPr txBox="1"/>
          <p:nvPr/>
        </p:nvSpPr>
        <p:spPr>
          <a:xfrm>
            <a:off x="7244036" y="2409742"/>
            <a:ext cx="321119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Mirabegron </a:t>
            </a:r>
            <a:r>
              <a:rPr sz="1200" spc="-10" dirty="0">
                <a:latin typeface="Arial"/>
                <a:cs typeface="Arial"/>
              </a:rPr>
              <a:t>prolong-</a:t>
            </a:r>
            <a:r>
              <a:rPr sz="1200" dirty="0">
                <a:latin typeface="Arial"/>
                <a:cs typeface="Arial"/>
              </a:rPr>
              <a:t>tablet,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25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mg</a:t>
            </a:r>
            <a:r>
              <a:rPr sz="1200" spc="155" dirty="0">
                <a:latin typeface="Arial"/>
                <a:cs typeface="Arial"/>
              </a:rPr>
              <a:t>  </a:t>
            </a:r>
            <a:r>
              <a:rPr sz="1200" spc="-20" dirty="0">
                <a:latin typeface="Arial"/>
                <a:cs typeface="Arial"/>
              </a:rPr>
              <a:t>(</a:t>
            </a:r>
            <a:r>
              <a:rPr lang="en-US" altLang="zh-TW" sz="1200" spc="-20" dirty="0">
                <a:solidFill>
                  <a:srgbClr val="F70000"/>
                </a:solidFill>
                <a:latin typeface="Arial"/>
                <a:cs typeface="Arial"/>
              </a:rPr>
              <a:t>NTD</a:t>
            </a:r>
            <a:r>
              <a:rPr sz="1200" spc="-20" dirty="0">
                <a:latin typeface="Arial"/>
                <a:cs typeface="Arial"/>
              </a:rPr>
              <a:t>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36" name="object 36">
            <a:extLst>
              <a:ext uri="{FF2B5EF4-FFF2-40B4-BE49-F238E27FC236}">
                <a16:creationId xmlns:a16="http://schemas.microsoft.com/office/drawing/2014/main" id="{295AA0F9-D86B-3FCC-9F25-8FAD23ED463D}"/>
              </a:ext>
            </a:extLst>
          </p:cNvPr>
          <p:cNvSpPr/>
          <p:nvPr/>
        </p:nvSpPr>
        <p:spPr>
          <a:xfrm>
            <a:off x="6517885" y="2335800"/>
            <a:ext cx="4247515" cy="2380615"/>
          </a:xfrm>
          <a:custGeom>
            <a:avLst/>
            <a:gdLst/>
            <a:ahLst/>
            <a:cxnLst/>
            <a:rect l="l" t="t" r="r" b="b"/>
            <a:pathLst>
              <a:path w="4247515" h="2380615">
                <a:moveTo>
                  <a:pt x="0" y="0"/>
                </a:moveTo>
                <a:lnTo>
                  <a:pt x="4247388" y="0"/>
                </a:lnTo>
                <a:lnTo>
                  <a:pt x="4247388" y="2380488"/>
                </a:lnTo>
                <a:lnTo>
                  <a:pt x="0" y="2380488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F1F1F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BFE68B80-CBE7-DDA4-BA1C-1FF9835F0272}"/>
              </a:ext>
            </a:extLst>
          </p:cNvPr>
          <p:cNvSpPr txBox="1"/>
          <p:nvPr/>
        </p:nvSpPr>
        <p:spPr>
          <a:xfrm>
            <a:off x="10765400" y="32712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</a:rPr>
              <a:t>填寫範例</a:t>
            </a: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B7718FC4-19A5-BFF5-DFEA-55A31EB22063}"/>
              </a:ext>
            </a:extLst>
          </p:cNvPr>
          <p:cNvSpPr/>
          <p:nvPr/>
        </p:nvSpPr>
        <p:spPr>
          <a:xfrm>
            <a:off x="1559094" y="5334000"/>
            <a:ext cx="3766820" cy="1229994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3ED1A629-DD73-32DE-0EB9-74E3E0614216}"/>
              </a:ext>
            </a:extLst>
          </p:cNvPr>
          <p:cNvSpPr/>
          <p:nvPr/>
        </p:nvSpPr>
        <p:spPr>
          <a:xfrm>
            <a:off x="1056134" y="1377882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目標市場區域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國內或國外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市場規模及趨勢分析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2" name="object 4">
            <a:extLst>
              <a:ext uri="{FF2B5EF4-FFF2-40B4-BE49-F238E27FC236}">
                <a16:creationId xmlns:a16="http://schemas.microsoft.com/office/drawing/2014/main" id="{933FEEA7-8F3E-72E8-0213-8EF7A7F5E43C}"/>
              </a:ext>
            </a:extLst>
          </p:cNvPr>
          <p:cNvSpPr txBox="1"/>
          <p:nvPr/>
        </p:nvSpPr>
        <p:spPr>
          <a:xfrm>
            <a:off x="1552467" y="4802355"/>
            <a:ext cx="155257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三</a:t>
            </a:r>
            <a:r>
              <a:rPr sz="2000" b="1" spc="-10" dirty="0">
                <a:latin typeface="微軟正黑體"/>
                <a:cs typeface="微軟正黑體"/>
              </a:rPr>
              <a:t>、</a:t>
            </a:r>
            <a:r>
              <a:rPr lang="zh-TW" altLang="en-US" sz="2000" b="1" spc="-10" dirty="0">
                <a:latin typeface="微軟正黑體"/>
                <a:cs typeface="微軟正黑體"/>
              </a:rPr>
              <a:t>結論</a:t>
            </a:r>
            <a:endParaRPr sz="2000" dirty="0">
              <a:latin typeface="微軟正黑體"/>
              <a:cs typeface="微軟正黑體"/>
            </a:endParaRPr>
          </a:p>
        </p:txBody>
      </p:sp>
    </p:spTree>
    <p:extLst>
      <p:ext uri="{BB962C8B-B14F-4D97-AF65-F5344CB8AC3E}">
        <p14:creationId xmlns:p14="http://schemas.microsoft.com/office/powerpoint/2010/main" val="12544900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字方塊 9">
            <a:extLst>
              <a:ext uri="{FF2B5EF4-FFF2-40B4-BE49-F238E27FC236}">
                <a16:creationId xmlns:a16="http://schemas.microsoft.com/office/drawing/2014/main" id="{99811BBE-4DD1-8DA7-3489-6E768FAB23F0}"/>
              </a:ext>
            </a:extLst>
          </p:cNvPr>
          <p:cNvSpPr txBox="1"/>
          <p:nvPr/>
        </p:nvSpPr>
        <p:spPr>
          <a:xfrm>
            <a:off x="5334000" y="1165455"/>
            <a:ext cx="1497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金額</a:t>
            </a:r>
            <a:r>
              <a:rPr lang="en-US" altLang="zh-TW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 </a:t>
            </a:r>
            <a:r>
              <a:rPr lang="da-DK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NTD$</a:t>
            </a:r>
            <a:endParaRPr lang="da-DK" altLang="zh-TW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陸</a:t>
            </a:r>
            <a:r>
              <a:rPr spc="-10" dirty="0"/>
              <a:t>、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市場競爭力及效益</a:t>
            </a:r>
            <a:endParaRPr spc="-10"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332000" y="3810000"/>
            <a:ext cx="5778000" cy="1674176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lang="en-US" sz="2000" b="1" spc="-5" dirty="0">
                <a:latin typeface="微軟正黑體"/>
                <a:cs typeface="微軟正黑體"/>
              </a:rPr>
              <a:t>1</a:t>
            </a:r>
            <a:r>
              <a:rPr lang="en-US" sz="1600" b="1" spc="-5" dirty="0">
                <a:latin typeface="微軟正黑體"/>
                <a:cs typeface="微軟正黑體"/>
              </a:rPr>
              <a:t>.    </a:t>
            </a:r>
            <a:r>
              <a:rPr sz="1600" b="1" spc="-5" dirty="0" err="1">
                <a:latin typeface="微軟正黑體"/>
                <a:cs typeface="微軟正黑體"/>
              </a:rPr>
              <a:t>請說明執行本計畫預計對國內製藥產業可以增加多少產值</a:t>
            </a:r>
            <a:r>
              <a:rPr sz="1600" b="1" spc="-5" dirty="0">
                <a:latin typeface="微軟正黑體"/>
                <a:cs typeface="微軟正黑體"/>
              </a:rPr>
              <a:t>?</a:t>
            </a:r>
            <a:endParaRPr sz="1600" dirty="0">
              <a:latin typeface="微軟正黑體"/>
              <a:cs typeface="微軟正黑體"/>
            </a:endParaRP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r>
              <a:rPr sz="1600" b="1" spc="30" dirty="0">
                <a:latin typeface="微軟正黑體"/>
                <a:cs typeface="微軟正黑體"/>
              </a:rPr>
              <a:t>或可以增加多少出口獲利?</a:t>
            </a:r>
            <a:endParaRPr sz="1600" dirty="0">
              <a:latin typeface="微軟正黑體"/>
              <a:cs typeface="微軟正黑體"/>
            </a:endParaRP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r>
              <a:rPr sz="1600" b="1" spc="40" dirty="0">
                <a:latin typeface="微軟正黑體"/>
                <a:cs typeface="微軟正黑體"/>
              </a:rPr>
              <a:t>增加多少就業人口?</a:t>
            </a:r>
            <a:endParaRPr sz="1600" dirty="0">
              <a:latin typeface="微軟正黑體"/>
              <a:cs typeface="微軟正黑體"/>
            </a:endParaRP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r>
              <a:rPr sz="1600" b="1" spc="40" dirty="0" err="1">
                <a:latin typeface="微軟正黑體"/>
                <a:cs typeface="微軟正黑體"/>
              </a:rPr>
              <a:t>促成多少投資金額</a:t>
            </a:r>
            <a:r>
              <a:rPr sz="1600" b="1" spc="40" dirty="0">
                <a:latin typeface="微軟正黑體"/>
                <a:cs typeface="微軟正黑體"/>
              </a:rPr>
              <a:t>?</a:t>
            </a:r>
            <a:endParaRPr sz="1600" dirty="0">
              <a:latin typeface="微軟正黑體"/>
              <a:cs typeface="微軟正黑體"/>
            </a:endParaRP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E8345E71-0175-46BC-37D6-AAC4B17EA500}"/>
              </a:ext>
            </a:extLst>
          </p:cNvPr>
          <p:cNvSpPr txBox="1"/>
          <p:nvPr/>
        </p:nvSpPr>
        <p:spPr>
          <a:xfrm>
            <a:off x="1332000" y="1080000"/>
            <a:ext cx="2325600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四、經濟效益分析</a:t>
            </a:r>
            <a:endParaRPr sz="2000" dirty="0">
              <a:latin typeface="微軟正黑體"/>
              <a:cs typeface="微軟正黑體"/>
            </a:endParaRPr>
          </a:p>
        </p:txBody>
      </p:sp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45E120CE-54D5-D6EF-1ADC-6A70E85810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680602"/>
              </p:ext>
            </p:extLst>
          </p:nvPr>
        </p:nvGraphicFramePr>
        <p:xfrm>
          <a:off x="1332000" y="1534787"/>
          <a:ext cx="5298440" cy="2014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3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4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355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800" b="1" spc="-15" dirty="0" err="1">
                          <a:latin typeface="微軟正黑體"/>
                          <a:cs typeface="微軟正黑體"/>
                        </a:rPr>
                        <a:t>增加產值</a:t>
                      </a:r>
                      <a:r>
                        <a:rPr lang="en-US" altLang="zh-TW" sz="1800" b="1" spc="-15" dirty="0">
                          <a:latin typeface="微軟正黑體"/>
                          <a:cs typeface="微軟正黑體"/>
                        </a:rPr>
                        <a:t>/</a:t>
                      </a:r>
                      <a:r>
                        <a:rPr lang="zh-TW" altLang="en-US" sz="1800" b="1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出口獲利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55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增加就業人口</a:t>
                      </a:r>
                      <a:endParaRPr sz="1800" b="1" spc="-15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2572573"/>
                  </a:ext>
                </a:extLst>
              </a:tr>
              <a:tr h="50355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促成投資額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55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800" b="1" spc="-5" dirty="0">
                          <a:latin typeface="微軟正黑體"/>
                          <a:cs typeface="微軟正黑體"/>
                        </a:rPr>
                        <a:t>預計藥品在台灣查登時間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1467F48E-9840-C7A9-588C-4E7A1263A1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陸</a:t>
            </a:r>
            <a:r>
              <a:rPr spc="-10" dirty="0"/>
              <a:t>、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市場競爭力及效益</a:t>
            </a:r>
            <a:endParaRPr spc="-10"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332000" y="1080000"/>
            <a:ext cx="2316480" cy="4474943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五、非</a:t>
            </a:r>
            <a:r>
              <a:rPr sz="2000" b="1" spc="-10" dirty="0" err="1">
                <a:latin typeface="微軟正黑體"/>
                <a:cs typeface="微軟正黑體"/>
              </a:rPr>
              <a:t>量化效益分析</a:t>
            </a:r>
            <a:endParaRPr sz="2000" dirty="0">
              <a:latin typeface="微軟正黑體"/>
              <a:cs typeface="微軟正黑體"/>
            </a:endParaRPr>
          </a:p>
          <a:p>
            <a:pPr marL="266700">
              <a:lnSpc>
                <a:spcPct val="100000"/>
              </a:lnSpc>
              <a:spcBef>
                <a:spcPts val="1200"/>
              </a:spcBef>
              <a:tabLst>
                <a:tab pos="668655" algn="l"/>
              </a:tabLst>
            </a:pPr>
            <a:r>
              <a:rPr lang="en-US" altLang="zh-TW" sz="2000" b="1" spc="-15" dirty="0">
                <a:latin typeface="微軟正黑體"/>
                <a:cs typeface="微軟正黑體"/>
              </a:rPr>
              <a:t>(</a:t>
            </a:r>
            <a:r>
              <a:rPr lang="zh-TW" altLang="en-US" sz="2000" b="1" spc="-15" dirty="0">
                <a:latin typeface="微軟正黑體"/>
                <a:cs typeface="微軟正黑體"/>
              </a:rPr>
              <a:t>一</a:t>
            </a:r>
            <a:r>
              <a:rPr lang="en-US" altLang="zh-TW" sz="2000" b="1" spc="-15" dirty="0">
                <a:latin typeface="微軟正黑體"/>
                <a:cs typeface="微軟正黑體"/>
              </a:rPr>
              <a:t>)</a:t>
            </a:r>
            <a:r>
              <a:rPr lang="zh-TW" altLang="en-US" sz="2000" b="1" spc="-15" dirty="0">
                <a:latin typeface="微軟正黑體"/>
                <a:cs typeface="微軟正黑體"/>
              </a:rPr>
              <a:t> 學術效益</a:t>
            </a:r>
            <a:endParaRPr lang="en-US" altLang="zh-TW" sz="2000" b="1" spc="-15" dirty="0">
              <a:latin typeface="微軟正黑體"/>
              <a:cs typeface="微軟正黑體"/>
            </a:endParaRP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r>
              <a:rPr lang="en-US" altLang="zh-TW" sz="2000" b="1" spc="-25" dirty="0">
                <a:latin typeface="微軟正黑體"/>
                <a:cs typeface="微軟正黑體"/>
              </a:rPr>
              <a:t>1.</a:t>
            </a:r>
            <a:endParaRPr lang="en-US" altLang="zh-TW" sz="2000" dirty="0">
              <a:latin typeface="微軟正黑體"/>
              <a:cs typeface="微軟正黑體"/>
            </a:endParaRP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r>
              <a:rPr lang="en-US" altLang="zh-TW" sz="2000" b="1" spc="-25" dirty="0">
                <a:latin typeface="微軟正黑體"/>
                <a:cs typeface="微軟正黑體"/>
              </a:rPr>
              <a:t>2.</a:t>
            </a:r>
            <a:endParaRPr lang="en-US" altLang="zh-TW" sz="2000" b="1" spc="-15" dirty="0">
              <a:latin typeface="微軟正黑體"/>
              <a:cs typeface="微軟正黑體"/>
            </a:endParaRPr>
          </a:p>
          <a:p>
            <a:pPr marL="266700">
              <a:lnSpc>
                <a:spcPct val="100000"/>
              </a:lnSpc>
              <a:spcBef>
                <a:spcPts val="1200"/>
              </a:spcBef>
              <a:tabLst>
                <a:tab pos="668655" algn="l"/>
              </a:tabLst>
            </a:pPr>
            <a:r>
              <a:rPr lang="en-US" altLang="zh-TW" sz="2000" b="1" spc="-15" dirty="0">
                <a:latin typeface="微軟正黑體"/>
                <a:cs typeface="微軟正黑體"/>
              </a:rPr>
              <a:t>(</a:t>
            </a:r>
            <a:r>
              <a:rPr lang="zh-TW" altLang="en-US" sz="2000" b="1" spc="-15" dirty="0">
                <a:latin typeface="微軟正黑體"/>
                <a:cs typeface="微軟正黑體"/>
              </a:rPr>
              <a:t>二</a:t>
            </a:r>
            <a:r>
              <a:rPr lang="en-US" altLang="zh-TW" sz="2000" b="1" spc="-15" dirty="0">
                <a:latin typeface="微軟正黑體"/>
                <a:cs typeface="微軟正黑體"/>
              </a:rPr>
              <a:t>)</a:t>
            </a:r>
            <a:r>
              <a:rPr lang="zh-TW" altLang="en-US" sz="2000" b="1" spc="-15" dirty="0">
                <a:latin typeface="微軟正黑體"/>
                <a:cs typeface="微軟正黑體"/>
              </a:rPr>
              <a:t> </a:t>
            </a:r>
            <a:r>
              <a:rPr sz="2000" b="1" spc="-15" dirty="0" err="1">
                <a:latin typeface="微軟正黑體"/>
                <a:cs typeface="微軟正黑體"/>
              </a:rPr>
              <a:t>技術效益</a:t>
            </a:r>
            <a:endParaRPr sz="2000" dirty="0">
              <a:latin typeface="微軟正黑體"/>
              <a:cs typeface="微軟正黑體"/>
            </a:endParaRP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r>
              <a:rPr lang="en-US" altLang="zh-TW" sz="2000" b="1" spc="-25" dirty="0">
                <a:latin typeface="微軟正黑體"/>
                <a:cs typeface="微軟正黑體"/>
              </a:rPr>
              <a:t>1.</a:t>
            </a:r>
            <a:endParaRPr sz="2000" dirty="0">
              <a:latin typeface="微軟正黑體"/>
              <a:cs typeface="微軟正黑體"/>
            </a:endParaRP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r>
              <a:rPr lang="en-US" altLang="zh-TW" sz="2000" b="1" spc="-25" dirty="0">
                <a:latin typeface="微軟正黑體"/>
                <a:cs typeface="微軟正黑體"/>
              </a:rPr>
              <a:t>2.</a:t>
            </a:r>
            <a:endParaRPr sz="2000" dirty="0">
              <a:latin typeface="微軟正黑體"/>
              <a:cs typeface="微軟正黑體"/>
            </a:endParaRPr>
          </a:p>
          <a:p>
            <a:pPr marL="266700">
              <a:lnSpc>
                <a:spcPct val="100000"/>
              </a:lnSpc>
              <a:tabLst>
                <a:tab pos="675640" algn="l"/>
              </a:tabLst>
            </a:pPr>
            <a:r>
              <a:rPr lang="en-US" altLang="zh-TW" sz="2000" b="1" spc="-15" dirty="0">
                <a:latin typeface="微軟正黑體"/>
                <a:cs typeface="微軟正黑體"/>
              </a:rPr>
              <a:t>(</a:t>
            </a:r>
            <a:r>
              <a:rPr lang="zh-TW" altLang="en-US" sz="2000" b="1" spc="-15" dirty="0">
                <a:latin typeface="微軟正黑體"/>
                <a:cs typeface="微軟正黑體"/>
              </a:rPr>
              <a:t>三</a:t>
            </a:r>
            <a:r>
              <a:rPr lang="en-US" altLang="zh-TW" sz="2000" b="1" spc="-15" dirty="0">
                <a:latin typeface="微軟正黑體"/>
                <a:cs typeface="微軟正黑體"/>
              </a:rPr>
              <a:t>)</a:t>
            </a:r>
            <a:r>
              <a:rPr lang="zh-TW" altLang="en-US" sz="2000" b="1" spc="-15" dirty="0">
                <a:latin typeface="微軟正黑體"/>
                <a:cs typeface="微軟正黑體"/>
              </a:rPr>
              <a:t> </a:t>
            </a:r>
            <a:r>
              <a:rPr sz="2000" b="1" spc="-15" dirty="0" err="1">
                <a:latin typeface="微軟正黑體"/>
                <a:cs typeface="微軟正黑體"/>
              </a:rPr>
              <a:t>社會效益</a:t>
            </a:r>
            <a:endParaRPr sz="2000" dirty="0">
              <a:latin typeface="微軟正黑體"/>
              <a:cs typeface="微軟正黑體"/>
            </a:endParaRP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r>
              <a:rPr sz="2000" b="1" spc="-25" dirty="0">
                <a:latin typeface="微軟正黑體"/>
                <a:cs typeface="微軟正黑體"/>
              </a:rPr>
              <a:t>1</a:t>
            </a:r>
            <a:r>
              <a:rPr lang="en-US" sz="2000" b="1" spc="-25" dirty="0">
                <a:latin typeface="微軟正黑體"/>
                <a:cs typeface="微軟正黑體"/>
              </a:rPr>
              <a:t>.</a:t>
            </a: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r>
              <a:rPr lang="en-US" sz="2000" b="1" spc="-25" dirty="0">
                <a:latin typeface="微軟正黑體"/>
                <a:cs typeface="微軟正黑體"/>
              </a:rPr>
              <a:t>2.</a:t>
            </a:r>
            <a:endParaRPr sz="2000" dirty="0">
              <a:latin typeface="微軟正黑體"/>
              <a:cs typeface="微軟正黑體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>
            <a:extLst>
              <a:ext uri="{FF2B5EF4-FFF2-40B4-BE49-F238E27FC236}">
                <a16:creationId xmlns:a16="http://schemas.microsoft.com/office/drawing/2014/main" id="{C99E9262-9DF0-CBD3-477F-7B6983D6258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6200" y="294006"/>
            <a:ext cx="108000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柒</a:t>
            </a:r>
            <a:r>
              <a:rPr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spc="-1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廠商品項執行承接能力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及資源投入說明</a:t>
            </a:r>
            <a:endParaRPr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3192"/>
              </p:ext>
            </p:extLst>
          </p:nvPr>
        </p:nvGraphicFramePr>
        <p:xfrm>
          <a:off x="1332001" y="1620000"/>
          <a:ext cx="9793199" cy="32480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64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8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53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3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43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600" b="1" spc="-30" dirty="0">
                          <a:latin typeface="微軟正黑體"/>
                          <a:cs typeface="微軟正黑體"/>
                        </a:rPr>
                        <a:t>公司(廠房)名</a:t>
                      </a:r>
                      <a:endParaRPr sz="1600">
                        <a:latin typeface="微軟正黑體"/>
                        <a:cs typeface="微軟正黑體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600" b="1" spc="-35" dirty="0">
                          <a:latin typeface="微軟正黑體"/>
                          <a:cs typeface="微軟正黑體"/>
                        </a:rPr>
                        <a:t>通過日期</a:t>
                      </a:r>
                      <a:endParaRPr sz="16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600" b="1" spc="-30" dirty="0">
                          <a:latin typeface="微軟正黑體"/>
                          <a:cs typeface="微軟正黑體"/>
                        </a:rPr>
                        <a:t>通過認證/查核機關</a:t>
                      </a:r>
                      <a:endParaRPr sz="1600">
                        <a:latin typeface="微軟正黑體"/>
                        <a:cs typeface="微軟正黑體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98298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600" b="1" spc="-30" dirty="0">
                          <a:latin typeface="微軟正黑體"/>
                          <a:cs typeface="微軟正黑體"/>
                        </a:rPr>
                        <a:t>預估可能使用設備</a:t>
                      </a:r>
                      <a:endParaRPr sz="1600">
                        <a:latin typeface="微軟正黑體"/>
                        <a:cs typeface="微軟正黑體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3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600" b="1" spc="-5" dirty="0">
                          <a:solidFill>
                            <a:srgbClr val="0000FF"/>
                          </a:solidFill>
                          <a:latin typeface="微軟正黑體"/>
                          <a:cs typeface="微軟正黑體"/>
                        </a:rPr>
                        <a:t>範例: </a:t>
                      </a:r>
                      <a:r>
                        <a:rPr sz="1600" b="1" spc="-25" dirty="0">
                          <a:solidFill>
                            <a:srgbClr val="0000FF"/>
                          </a:solidFill>
                          <a:latin typeface="微軟正黑體"/>
                          <a:cs typeface="微軟正黑體"/>
                        </a:rPr>
                        <a:t>XX</a:t>
                      </a:r>
                      <a:r>
                        <a:rPr sz="1600" b="1" spc="-40" dirty="0">
                          <a:solidFill>
                            <a:srgbClr val="0000FF"/>
                          </a:solidFill>
                          <a:latin typeface="微軟正黑體"/>
                          <a:cs typeface="微軟正黑體"/>
                        </a:rPr>
                        <a:t>藥廠</a:t>
                      </a:r>
                      <a:endParaRPr sz="1600">
                        <a:latin typeface="微軟正黑體"/>
                        <a:cs typeface="微軟正黑體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600" b="1" spc="-10" dirty="0">
                          <a:solidFill>
                            <a:srgbClr val="0000FF"/>
                          </a:solidFill>
                          <a:latin typeface="微軟正黑體"/>
                          <a:cs typeface="微軟正黑體"/>
                        </a:rPr>
                        <a:t>102/02/07</a:t>
                      </a:r>
                      <a:endParaRPr sz="16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600" b="1" dirty="0">
                          <a:solidFill>
                            <a:srgbClr val="0000FF"/>
                          </a:solidFill>
                          <a:latin typeface="微軟正黑體"/>
                          <a:cs typeface="微軟正黑體"/>
                        </a:rPr>
                        <a:t>PIC/S</a:t>
                      </a:r>
                      <a:r>
                        <a:rPr sz="1600" b="1" spc="-45" dirty="0">
                          <a:solidFill>
                            <a:srgbClr val="0000FF"/>
                          </a:solidFill>
                          <a:latin typeface="微軟正黑體"/>
                          <a:cs typeface="微軟正黑體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0000FF"/>
                          </a:solidFill>
                          <a:latin typeface="微軟正黑體"/>
                          <a:cs typeface="微軟正黑體"/>
                        </a:rPr>
                        <a:t>GMP</a:t>
                      </a:r>
                      <a:endParaRPr sz="16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600" b="1" spc="-20" dirty="0">
                          <a:solidFill>
                            <a:srgbClr val="0000FF"/>
                          </a:solidFill>
                          <a:latin typeface="微軟正黑體"/>
                          <a:cs typeface="微軟正黑體"/>
                        </a:rPr>
                        <a:t>TFDA</a:t>
                      </a:r>
                      <a:endParaRPr sz="16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lang="en-US" altLang="zh-TW" sz="1600" b="1" spc="-20" dirty="0">
                          <a:solidFill>
                            <a:srgbClr val="0000FF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600" b="1" spc="-20" dirty="0">
                          <a:solidFill>
                            <a:srgbClr val="0000FF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加分項目，說明已通過查核之產線或設備</a:t>
                      </a:r>
                      <a:r>
                        <a:rPr lang="en-US" altLang="zh-TW" sz="1600" b="1" spc="-20" dirty="0">
                          <a:solidFill>
                            <a:srgbClr val="0000FF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sz="1600" b="1" spc="-20" dirty="0">
                        <a:solidFill>
                          <a:srgbClr val="0000FF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4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4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332000" y="5040000"/>
            <a:ext cx="6809105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51460">
              <a:lnSpc>
                <a:spcPct val="150000"/>
              </a:lnSpc>
              <a:spcBef>
                <a:spcPts val="100"/>
              </a:spcBef>
              <a:tabLst>
                <a:tab pos="5977255" algn="l"/>
                <a:tab pos="6272530" algn="l"/>
              </a:tabLst>
            </a:pPr>
            <a:r>
              <a:rPr sz="2000" b="1" dirty="0">
                <a:latin typeface="微軟正黑體"/>
                <a:cs typeface="微軟正黑體"/>
              </a:rPr>
              <a:t>開發此產品中心設備與</a:t>
            </a:r>
            <a:r>
              <a:rPr sz="2000" b="1" spc="-15" dirty="0">
                <a:latin typeface="微軟正黑體"/>
                <a:cs typeface="微軟正黑體"/>
              </a:rPr>
              <a:t>廠</a:t>
            </a:r>
            <a:r>
              <a:rPr sz="2000" b="1" dirty="0">
                <a:latin typeface="微軟正黑體"/>
                <a:cs typeface="微軟正黑體"/>
              </a:rPr>
              <a:t>商設</a:t>
            </a:r>
            <a:r>
              <a:rPr sz="2000" b="1" spc="-15" dirty="0">
                <a:latin typeface="微軟正黑體"/>
                <a:cs typeface="微軟正黑體"/>
              </a:rPr>
              <a:t>備</a:t>
            </a:r>
            <a:r>
              <a:rPr sz="2000" b="1" dirty="0">
                <a:latin typeface="微軟正黑體"/>
                <a:cs typeface="微軟正黑體"/>
              </a:rPr>
              <a:t>是否</a:t>
            </a:r>
            <a:r>
              <a:rPr sz="2000" b="1" spc="-15" dirty="0">
                <a:latin typeface="微軟正黑體"/>
                <a:cs typeface="微軟正黑體"/>
              </a:rPr>
              <a:t>可</a:t>
            </a:r>
            <a:r>
              <a:rPr sz="2000" b="1" dirty="0">
                <a:latin typeface="微軟正黑體"/>
                <a:cs typeface="微軟正黑體"/>
              </a:rPr>
              <a:t>以承</a:t>
            </a:r>
            <a:r>
              <a:rPr sz="2000" b="1" spc="-15" dirty="0">
                <a:latin typeface="微軟正黑體"/>
                <a:cs typeface="微軟正黑體"/>
              </a:rPr>
              <a:t>接</a:t>
            </a:r>
            <a:r>
              <a:rPr sz="2000" b="1" dirty="0">
                <a:latin typeface="微軟正黑體"/>
                <a:cs typeface="微軟正黑體"/>
              </a:rPr>
              <a:t>?</a:t>
            </a:r>
            <a:r>
              <a:rPr sz="2000" b="1" spc="-25" dirty="0">
                <a:latin typeface="微軟正黑體"/>
                <a:cs typeface="微軟正黑體"/>
              </a:rPr>
              <a:t> </a:t>
            </a:r>
            <a:r>
              <a:rPr sz="2000" b="1" dirty="0">
                <a:latin typeface="標楷體"/>
                <a:cs typeface="標楷體"/>
              </a:rPr>
              <a:t>□</a:t>
            </a:r>
            <a:r>
              <a:rPr sz="2000" b="1" spc="-50" dirty="0">
                <a:latin typeface="微軟正黑體"/>
                <a:cs typeface="微軟正黑體"/>
              </a:rPr>
              <a:t>是</a:t>
            </a:r>
            <a:r>
              <a:rPr sz="2000" b="1" dirty="0">
                <a:latin typeface="微軟正黑體"/>
                <a:cs typeface="微軟正黑體"/>
              </a:rPr>
              <a:t>	</a:t>
            </a:r>
            <a:r>
              <a:rPr sz="2000" b="1" dirty="0">
                <a:latin typeface="標楷體"/>
                <a:cs typeface="標楷體"/>
              </a:rPr>
              <a:t>□</a:t>
            </a:r>
            <a:r>
              <a:rPr sz="2000" b="1" spc="-520" dirty="0">
                <a:latin typeface="標楷體"/>
                <a:cs typeface="標楷體"/>
              </a:rPr>
              <a:t> </a:t>
            </a:r>
            <a:r>
              <a:rPr sz="2000" b="1" spc="-50" dirty="0">
                <a:latin typeface="微軟正黑體"/>
                <a:cs typeface="微軟正黑體"/>
              </a:rPr>
              <a:t>否</a:t>
            </a:r>
            <a:r>
              <a:rPr sz="2000" b="1" dirty="0">
                <a:latin typeface="微軟正黑體"/>
                <a:cs typeface="微軟正黑體"/>
              </a:rPr>
              <a:t>廠商若無生產設備，請</a:t>
            </a:r>
            <a:r>
              <a:rPr sz="2000" b="1" spc="-15" dirty="0">
                <a:latin typeface="微軟正黑體"/>
                <a:cs typeface="微軟正黑體"/>
              </a:rPr>
              <a:t>說</a:t>
            </a:r>
            <a:r>
              <a:rPr sz="2000" b="1" dirty="0">
                <a:latin typeface="微軟正黑體"/>
                <a:cs typeface="微軟正黑體"/>
              </a:rPr>
              <a:t>明是</a:t>
            </a:r>
            <a:r>
              <a:rPr sz="2000" b="1" spc="-15" dirty="0">
                <a:latin typeface="微軟正黑體"/>
                <a:cs typeface="微軟正黑體"/>
              </a:rPr>
              <a:t>否</a:t>
            </a:r>
            <a:r>
              <a:rPr sz="2000" b="1" dirty="0">
                <a:latin typeface="微軟正黑體"/>
                <a:cs typeface="微軟正黑體"/>
              </a:rPr>
              <a:t>有投</a:t>
            </a:r>
            <a:r>
              <a:rPr sz="2000" b="1" spc="-15" dirty="0">
                <a:latin typeface="微軟正黑體"/>
                <a:cs typeface="微軟正黑體"/>
              </a:rPr>
              <a:t>資</a:t>
            </a:r>
            <a:r>
              <a:rPr sz="2000" b="1" dirty="0">
                <a:latin typeface="微軟正黑體"/>
                <a:cs typeface="微軟正黑體"/>
              </a:rPr>
              <a:t>計畫 </a:t>
            </a:r>
            <a:r>
              <a:rPr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	</a:t>
            </a:r>
            <a:endParaRPr sz="20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95"/>
              </a:spcBef>
              <a:tabLst>
                <a:tab pos="6795770" algn="l"/>
              </a:tabLst>
            </a:pPr>
            <a:r>
              <a:rPr sz="2000" b="1" dirty="0">
                <a:latin typeface="微軟正黑體"/>
                <a:cs typeface="微軟正黑體"/>
              </a:rPr>
              <a:t>如為代理商或研發型公</a:t>
            </a:r>
            <a:r>
              <a:rPr sz="2000" b="1" spc="-15" dirty="0">
                <a:latin typeface="微軟正黑體"/>
                <a:cs typeface="微軟正黑體"/>
              </a:rPr>
              <a:t>司</a:t>
            </a:r>
            <a:r>
              <a:rPr sz="2000" b="1" spc="-20" dirty="0">
                <a:latin typeface="微軟正黑體"/>
                <a:cs typeface="微軟正黑體"/>
              </a:rPr>
              <a:t>.</a:t>
            </a:r>
            <a:r>
              <a:rPr sz="2000" b="1" dirty="0">
                <a:latin typeface="微軟正黑體"/>
                <a:cs typeface="微軟正黑體"/>
              </a:rPr>
              <a:t>請敘述其</a:t>
            </a:r>
            <a:r>
              <a:rPr sz="2000" b="1" spc="-15" dirty="0">
                <a:latin typeface="微軟正黑體"/>
                <a:cs typeface="微軟正黑體"/>
              </a:rPr>
              <a:t>所</a:t>
            </a:r>
            <a:r>
              <a:rPr sz="2000" b="1" dirty="0">
                <a:latin typeface="微軟正黑體"/>
                <a:cs typeface="微軟正黑體"/>
              </a:rPr>
              <a:t>代工</a:t>
            </a:r>
            <a:r>
              <a:rPr sz="2000" b="1" spc="-15" dirty="0">
                <a:latin typeface="微軟正黑體"/>
                <a:cs typeface="微軟正黑體"/>
              </a:rPr>
              <a:t>廠</a:t>
            </a:r>
            <a:r>
              <a:rPr sz="2000" b="1" dirty="0">
                <a:latin typeface="微軟正黑體"/>
                <a:cs typeface="微軟正黑體"/>
              </a:rPr>
              <a:t>為何</a:t>
            </a:r>
            <a:r>
              <a:rPr sz="2000" b="1" spc="-50" dirty="0">
                <a:latin typeface="微軟正黑體"/>
                <a:cs typeface="微軟正黑體"/>
              </a:rPr>
              <a:t>?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微軟正黑體"/>
                <a:cs typeface="微軟正黑體"/>
              </a:rPr>
              <a:t>	</a:t>
            </a:r>
            <a:endParaRPr sz="2000" dirty="0">
              <a:latin typeface="微軟正黑體"/>
              <a:cs typeface="微軟正黑體"/>
            </a:endParaRP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349AE66B-3CDE-983B-896A-7A4FFBDD46FE}"/>
              </a:ext>
            </a:extLst>
          </p:cNvPr>
          <p:cNvSpPr txBox="1"/>
          <p:nvPr/>
        </p:nvSpPr>
        <p:spPr>
          <a:xfrm>
            <a:off x="1332000" y="1080000"/>
            <a:ext cx="3087600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一</a:t>
            </a:r>
            <a:r>
              <a:rPr sz="2000" b="1" spc="-10" dirty="0">
                <a:latin typeface="微軟正黑體"/>
                <a:cs typeface="微軟正黑體"/>
              </a:rPr>
              <a:t>、</a:t>
            </a:r>
            <a:r>
              <a:rPr lang="zh-TW" altLang="en-US" sz="2000" b="1" spc="-10" dirty="0">
                <a:latin typeface="微軟正黑體"/>
                <a:cs typeface="微軟正黑體"/>
              </a:rPr>
              <a:t>廠房品質及生產設備</a:t>
            </a:r>
            <a:endParaRPr sz="2000" dirty="0">
              <a:latin typeface="微軟正黑體"/>
              <a:cs typeface="微軟正黑體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01C3EA21-3521-C272-9198-1F5FD7D2F87B}"/>
              </a:ext>
            </a:extLst>
          </p:cNvPr>
          <p:cNvSpPr txBox="1"/>
          <p:nvPr/>
        </p:nvSpPr>
        <p:spPr>
          <a:xfrm>
            <a:off x="10779625" y="100759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</a:rPr>
              <a:t>填寫範例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>
            <a:extLst>
              <a:ext uri="{FF2B5EF4-FFF2-40B4-BE49-F238E27FC236}">
                <a16:creationId xmlns:a16="http://schemas.microsoft.com/office/drawing/2014/main" id="{0A0B66F0-C1C5-57A9-9CF3-7989540BB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200" y="294006"/>
            <a:ext cx="10800000" cy="677108"/>
          </a:xfrm>
        </p:spPr>
        <p:txBody>
          <a:bodyPr/>
          <a:lstStyle/>
          <a:p>
            <a:r>
              <a:rPr lang="zh-TW" altLang="en-US" spc="-10" dirty="0"/>
              <a:t>柒、廠商品項執行承接能力及資源投入說明</a:t>
            </a:r>
            <a:endParaRPr lang="zh-TW" altLang="en-US"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95400" y="1066800"/>
            <a:ext cx="8144509" cy="496225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0065" marR="5080" indent="-508000">
              <a:lnSpc>
                <a:spcPct val="150000"/>
              </a:lnSpc>
              <a:spcBef>
                <a:spcPts val="95"/>
              </a:spcBef>
            </a:pPr>
            <a:r>
              <a:rPr lang="zh-TW" altLang="en-US" sz="2000" b="1" spc="-15" dirty="0">
                <a:latin typeface="微軟正黑體"/>
                <a:cs typeface="微軟正黑體"/>
              </a:rPr>
              <a:t>二</a:t>
            </a:r>
            <a:r>
              <a:rPr sz="2000" b="1" spc="-15" dirty="0">
                <a:latin typeface="微軟正黑體"/>
                <a:cs typeface="微軟正黑體"/>
              </a:rPr>
              <a:t>、</a:t>
            </a:r>
            <a:r>
              <a:rPr sz="2000" b="1" spc="-15" dirty="0" err="1">
                <a:latin typeface="微軟正黑體"/>
                <a:cs typeface="微軟正黑體"/>
              </a:rPr>
              <a:t>請說明研發團隊、製造團隊、法規</a:t>
            </a:r>
            <a:r>
              <a:rPr sz="2000" b="1" spc="-15" dirty="0">
                <a:latin typeface="微軟正黑體"/>
                <a:cs typeface="微軟正黑體"/>
              </a:rPr>
              <a:t>/ </a:t>
            </a:r>
            <a:r>
              <a:rPr sz="2000" b="1" spc="-15" dirty="0" err="1">
                <a:latin typeface="微軟正黑體"/>
                <a:cs typeface="微軟正黑體"/>
              </a:rPr>
              <a:t>智財團隊等之專業能力及人力，</a:t>
            </a:r>
            <a:r>
              <a:rPr sz="2000" b="1" spc="-10" dirty="0" err="1">
                <a:latin typeface="微軟正黑體"/>
                <a:cs typeface="微軟正黑體"/>
              </a:rPr>
              <a:t>曾經研發或承接技術之實績</a:t>
            </a:r>
            <a:r>
              <a:rPr sz="2000" b="1" spc="-10" dirty="0">
                <a:latin typeface="微軟正黑體"/>
                <a:cs typeface="微軟正黑體"/>
              </a:rPr>
              <a:t>。</a:t>
            </a:r>
            <a:endParaRPr lang="en-US" sz="2000" b="1" spc="-10" dirty="0">
              <a:latin typeface="微軟正黑體"/>
              <a:cs typeface="微軟正黑體"/>
            </a:endParaRPr>
          </a:p>
          <a:p>
            <a:pPr marL="911860" indent="-391795">
              <a:lnSpc>
                <a:spcPct val="100000"/>
              </a:lnSpc>
              <a:spcBef>
                <a:spcPts val="2100"/>
              </a:spcBef>
              <a:buAutoNum type="arabicParenBoth"/>
              <a:tabLst>
                <a:tab pos="911860" algn="l"/>
                <a:tab pos="3185795" algn="l"/>
                <a:tab pos="6144895" algn="l"/>
              </a:tabLst>
            </a:pPr>
            <a:r>
              <a:rPr lang="zh-TW" altLang="en-US" sz="2000" b="1" dirty="0">
                <a:latin typeface="微軟正黑體"/>
                <a:cs typeface="微軟正黑體"/>
              </a:rPr>
              <a:t>廠商研發團隊 </a:t>
            </a:r>
            <a:r>
              <a:rPr lang="zh-TW" altLang="en-US"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lang="zh-TW" altLang="en-US" sz="2000" u="none" dirty="0">
                <a:latin typeface="Times New Roman"/>
                <a:cs typeface="Times New Roman"/>
              </a:rPr>
              <a:t> </a:t>
            </a:r>
            <a:r>
              <a:rPr lang="zh-TW" altLang="en-US" sz="2000" b="1" u="none" dirty="0">
                <a:latin typeface="微軟正黑體"/>
                <a:cs typeface="微軟正黑體"/>
              </a:rPr>
              <a:t>人廠商曾經研發過 </a:t>
            </a:r>
            <a:r>
              <a:rPr lang="zh-TW" altLang="en-US"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lang="zh-TW" altLang="en-US" sz="2000" u="none" dirty="0">
                <a:latin typeface="Times New Roman"/>
                <a:cs typeface="Times New Roman"/>
              </a:rPr>
              <a:t> </a:t>
            </a:r>
            <a:r>
              <a:rPr lang="zh-TW" altLang="en-US" sz="2000" b="1" u="none" dirty="0">
                <a:latin typeface="微軟正黑體"/>
                <a:cs typeface="微軟正黑體"/>
              </a:rPr>
              <a:t>項品</a:t>
            </a:r>
            <a:r>
              <a:rPr lang="zh-TW" altLang="en-US" sz="2000" b="1" u="none" spc="480" dirty="0">
                <a:latin typeface="微軟正黑體"/>
                <a:cs typeface="微軟正黑體"/>
              </a:rPr>
              <a:t>項</a:t>
            </a:r>
            <a:r>
              <a:rPr lang="en-US" altLang="zh-TW" sz="2000" b="1" u="none" dirty="0">
                <a:latin typeface="微軟正黑體"/>
                <a:cs typeface="微軟正黑體"/>
              </a:rPr>
              <a:t>(</a:t>
            </a:r>
            <a:r>
              <a:rPr lang="zh-TW" altLang="en-US" sz="2000" b="1" u="none" dirty="0">
                <a:latin typeface="微軟正黑體"/>
                <a:cs typeface="微軟正黑體"/>
              </a:rPr>
              <a:t>請列舉</a:t>
            </a:r>
            <a:r>
              <a:rPr lang="en-US" altLang="zh-TW" sz="2000" b="1" u="none" dirty="0">
                <a:latin typeface="微軟正黑體"/>
                <a:cs typeface="微軟正黑體"/>
              </a:rPr>
              <a:t>)</a:t>
            </a:r>
            <a:endParaRPr lang="zh-TW" altLang="en-US" sz="2000" dirty="0">
              <a:latin typeface="微軟正黑體"/>
              <a:cs typeface="微軟正黑體"/>
            </a:endParaRPr>
          </a:p>
          <a:p>
            <a:pPr marL="911860" indent="-391795">
              <a:lnSpc>
                <a:spcPct val="100000"/>
              </a:lnSpc>
              <a:spcBef>
                <a:spcPts val="2400"/>
              </a:spcBef>
              <a:buAutoNum type="arabicParenBoth"/>
              <a:tabLst>
                <a:tab pos="911860" algn="l"/>
                <a:tab pos="2678430" algn="l"/>
              </a:tabLst>
            </a:pPr>
            <a:r>
              <a:rPr lang="zh-TW" altLang="en-US" sz="2000" b="1" dirty="0">
                <a:latin typeface="微軟正黑體"/>
                <a:cs typeface="微軟正黑體"/>
              </a:rPr>
              <a:t>上市產品 </a:t>
            </a:r>
            <a:r>
              <a:rPr lang="zh-TW" altLang="en-US"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lang="zh-TW" altLang="en-US" sz="2000" u="none" dirty="0">
                <a:latin typeface="Times New Roman"/>
                <a:cs typeface="Times New Roman"/>
              </a:rPr>
              <a:t> </a:t>
            </a:r>
            <a:r>
              <a:rPr lang="zh-TW" altLang="en-US" sz="2000" b="1" u="none" spc="490" dirty="0">
                <a:latin typeface="微軟正黑體"/>
                <a:cs typeface="微軟正黑體"/>
              </a:rPr>
              <a:t>項</a:t>
            </a:r>
            <a:r>
              <a:rPr lang="en-US" altLang="zh-TW" sz="2000" b="1" u="none" dirty="0">
                <a:latin typeface="微軟正黑體"/>
                <a:cs typeface="微軟正黑體"/>
              </a:rPr>
              <a:t>(</a:t>
            </a:r>
            <a:r>
              <a:rPr lang="zh-TW" altLang="en-US" sz="2000" b="1" u="none" dirty="0">
                <a:latin typeface="微軟正黑體"/>
                <a:cs typeface="微軟正黑體"/>
              </a:rPr>
              <a:t>請列舉</a:t>
            </a:r>
            <a:r>
              <a:rPr lang="en-US" altLang="zh-TW" sz="2000" b="1" u="none" dirty="0">
                <a:latin typeface="微軟正黑體"/>
                <a:cs typeface="微軟正黑體"/>
              </a:rPr>
              <a:t>)</a:t>
            </a:r>
            <a:endParaRPr lang="zh-TW" altLang="en-US" sz="2000" dirty="0">
              <a:latin typeface="微軟正黑體"/>
              <a:cs typeface="微軟正黑體"/>
            </a:endParaRPr>
          </a:p>
          <a:p>
            <a:pPr marL="912494" indent="-391795">
              <a:lnSpc>
                <a:spcPct val="100000"/>
              </a:lnSpc>
              <a:spcBef>
                <a:spcPts val="2400"/>
              </a:spcBef>
              <a:buAutoNum type="arabicParenBoth"/>
              <a:tabLst>
                <a:tab pos="912494" algn="l"/>
                <a:tab pos="2678430" algn="l"/>
              </a:tabLst>
            </a:pPr>
            <a:r>
              <a:rPr lang="zh-TW" altLang="en-US" sz="2000" b="1" dirty="0">
                <a:latin typeface="微軟正黑體"/>
                <a:cs typeface="微軟正黑體"/>
              </a:rPr>
              <a:t>製造團隊 </a:t>
            </a:r>
            <a:r>
              <a:rPr lang="zh-TW" altLang="en-US"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lang="zh-TW" altLang="en-US" sz="2000" u="none" dirty="0">
                <a:latin typeface="Times New Roman"/>
                <a:cs typeface="Times New Roman"/>
              </a:rPr>
              <a:t> </a:t>
            </a:r>
            <a:r>
              <a:rPr lang="zh-TW" altLang="en-US" sz="2000" b="1" u="none" dirty="0">
                <a:latin typeface="微軟正黑體"/>
                <a:cs typeface="微軟正黑體"/>
              </a:rPr>
              <a:t>人</a:t>
            </a:r>
            <a:endParaRPr lang="zh-TW" altLang="en-US" sz="2000" dirty="0">
              <a:latin typeface="微軟正黑體"/>
              <a:cs typeface="微軟正黑體"/>
            </a:endParaRPr>
          </a:p>
          <a:p>
            <a:pPr marL="912494" indent="-391795">
              <a:lnSpc>
                <a:spcPct val="100000"/>
              </a:lnSpc>
              <a:spcBef>
                <a:spcPts val="2400"/>
              </a:spcBef>
              <a:buAutoNum type="arabicParenBoth"/>
              <a:tabLst>
                <a:tab pos="912494" algn="l"/>
                <a:tab pos="4048760" algn="l"/>
              </a:tabLst>
            </a:pPr>
            <a:r>
              <a:rPr lang="zh-TW" altLang="en-US" sz="2000" b="1" dirty="0">
                <a:latin typeface="微軟正黑體"/>
                <a:cs typeface="微軟正黑體"/>
              </a:rPr>
              <a:t>廠商法</a:t>
            </a:r>
            <a:r>
              <a:rPr lang="zh-TW" altLang="en-US" sz="2000" b="1" spc="480" dirty="0">
                <a:latin typeface="微軟正黑體"/>
                <a:cs typeface="微軟正黑體"/>
              </a:rPr>
              <a:t>規</a:t>
            </a:r>
            <a:r>
              <a:rPr lang="en-US" altLang="zh-TW" sz="2000" b="1" dirty="0">
                <a:latin typeface="微軟正黑體"/>
                <a:cs typeface="微軟正黑體"/>
              </a:rPr>
              <a:t>/ </a:t>
            </a:r>
            <a:r>
              <a:rPr lang="zh-TW" altLang="en-US" sz="2000" b="1" dirty="0">
                <a:latin typeface="微軟正黑體"/>
                <a:cs typeface="微軟正黑體"/>
              </a:rPr>
              <a:t>智財團隊 </a:t>
            </a:r>
            <a:r>
              <a:rPr lang="zh-TW" altLang="en-US"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lang="zh-TW" altLang="en-US" sz="2000" u="none" dirty="0">
                <a:latin typeface="Times New Roman"/>
                <a:cs typeface="Times New Roman"/>
              </a:rPr>
              <a:t> </a:t>
            </a:r>
            <a:r>
              <a:rPr lang="zh-TW" altLang="en-US" sz="2000" b="1" u="none" dirty="0">
                <a:latin typeface="微軟正黑體"/>
                <a:cs typeface="微軟正黑體"/>
              </a:rPr>
              <a:t>人</a:t>
            </a:r>
            <a:endParaRPr sz="20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2000" dirty="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</a:pPr>
            <a:r>
              <a:rPr lang="zh-TW" altLang="en-US" sz="2000" b="1" spc="-20" dirty="0">
                <a:latin typeface="微軟正黑體"/>
                <a:cs typeface="微軟正黑體"/>
              </a:rPr>
              <a:t>三</a:t>
            </a:r>
            <a:r>
              <a:rPr sz="2000" b="1" spc="-20" dirty="0">
                <a:latin typeface="微軟正黑體"/>
                <a:cs typeface="微軟正黑體"/>
              </a:rPr>
              <a:t>、請說明廠商針對本項發產品、未來產品市場佈局及上市時程規劃</a:t>
            </a:r>
            <a:endParaRPr sz="20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1639"/>
              </a:spcBef>
            </a:pPr>
            <a:endParaRPr sz="2000" dirty="0">
              <a:latin typeface="微軟正黑體"/>
              <a:cs typeface="微軟正黑體"/>
            </a:endParaRPr>
          </a:p>
          <a:p>
            <a:pPr marL="13335">
              <a:lnSpc>
                <a:spcPct val="100000"/>
              </a:lnSpc>
              <a:tabLst>
                <a:tab pos="2794635" algn="l"/>
              </a:tabLst>
            </a:pPr>
            <a:r>
              <a:rPr lang="zh-TW" altLang="en-US" sz="2000" b="1" dirty="0">
                <a:latin typeface="微軟正黑體"/>
                <a:cs typeface="微軟正黑體"/>
              </a:rPr>
              <a:t>四</a:t>
            </a:r>
            <a:r>
              <a:rPr sz="2000" b="1" dirty="0">
                <a:latin typeface="微軟正黑體"/>
                <a:cs typeface="微軟正黑體"/>
              </a:rPr>
              <a:t>、中心研發團隊 </a:t>
            </a:r>
            <a:r>
              <a:rPr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2000" u="none" dirty="0">
                <a:latin typeface="Times New Roman"/>
                <a:cs typeface="Times New Roman"/>
              </a:rPr>
              <a:t> </a:t>
            </a:r>
            <a:r>
              <a:rPr sz="2000" b="1" u="none" spc="490" dirty="0">
                <a:latin typeface="微軟正黑體"/>
                <a:cs typeface="微軟正黑體"/>
              </a:rPr>
              <a:t>人</a:t>
            </a:r>
            <a:r>
              <a:rPr sz="2000" b="1" u="none" dirty="0">
                <a:latin typeface="微軟正黑體"/>
                <a:cs typeface="微軟正黑體"/>
              </a:rPr>
              <a:t>□ </a:t>
            </a:r>
            <a:r>
              <a:rPr sz="2000" b="1" u="none" spc="490" dirty="0">
                <a:latin typeface="微軟正黑體"/>
                <a:cs typeface="微軟正黑體"/>
              </a:rPr>
              <a:t>是</a:t>
            </a:r>
            <a:r>
              <a:rPr sz="2000" b="1" u="none" dirty="0">
                <a:latin typeface="微軟正黑體"/>
                <a:cs typeface="微軟正黑體"/>
              </a:rPr>
              <a:t>□ 否 有相關研發經驗或技</a:t>
            </a:r>
            <a:r>
              <a:rPr sz="2000" b="1" u="none" spc="-15" dirty="0">
                <a:latin typeface="微軟正黑體"/>
                <a:cs typeface="微軟正黑體"/>
              </a:rPr>
              <a:t>術</a:t>
            </a:r>
            <a:r>
              <a:rPr sz="2000" b="1" u="none" dirty="0">
                <a:latin typeface="微軟正黑體"/>
                <a:cs typeface="微軟正黑體"/>
              </a:rPr>
              <a:t>支持</a:t>
            </a:r>
            <a:endParaRPr sz="2000" dirty="0">
              <a:latin typeface="微軟正黑體"/>
              <a:cs typeface="微軟正黑體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9D4150-108B-F35F-9E39-10C1ACA8C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200" y="294006"/>
            <a:ext cx="10800000" cy="677108"/>
          </a:xfrm>
        </p:spPr>
        <p:txBody>
          <a:bodyPr/>
          <a:lstStyle/>
          <a:p>
            <a:r>
              <a:rPr lang="zh-TW" altLang="en-US" spc="-10" dirty="0"/>
              <a:t>柒、廠商品項執行承接能力及資源投入說明</a:t>
            </a:r>
            <a:endParaRPr lang="zh-TW" altLang="en-US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332000" y="1080000"/>
            <a:ext cx="8159115" cy="1854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0065" marR="5080" indent="-508000">
              <a:lnSpc>
                <a:spcPct val="150000"/>
              </a:lnSpc>
              <a:spcBef>
                <a:spcPts val="95"/>
              </a:spcBef>
              <a:tabLst>
                <a:tab pos="2907665" algn="l"/>
                <a:tab pos="5105400" algn="l"/>
              </a:tabLst>
            </a:pPr>
            <a:r>
              <a:rPr lang="zh-TW" altLang="en-US" sz="2000" b="1" dirty="0">
                <a:latin typeface="微軟正黑體"/>
                <a:cs typeface="微軟正黑體"/>
              </a:rPr>
              <a:t>五</a:t>
            </a:r>
            <a:r>
              <a:rPr sz="2000" b="1" dirty="0">
                <a:latin typeface="微軟正黑體"/>
                <a:cs typeface="微軟正黑體"/>
              </a:rPr>
              <a:t>、請說明針對開發本</a:t>
            </a:r>
            <a:r>
              <a:rPr sz="2000" b="1" spc="-15" dirty="0">
                <a:latin typeface="微軟正黑體"/>
                <a:cs typeface="微軟正黑體"/>
              </a:rPr>
              <a:t>產</a:t>
            </a:r>
            <a:r>
              <a:rPr sz="2000" b="1" dirty="0">
                <a:latin typeface="微軟正黑體"/>
                <a:cs typeface="微軟正黑體"/>
              </a:rPr>
              <a:t>品的</a:t>
            </a:r>
            <a:r>
              <a:rPr sz="2000" b="1" spc="-15" dirty="0">
                <a:latin typeface="微軟正黑體"/>
                <a:cs typeface="微軟正黑體"/>
              </a:rPr>
              <a:t>財</a:t>
            </a:r>
            <a:r>
              <a:rPr sz="2000" b="1" dirty="0">
                <a:latin typeface="微軟正黑體"/>
                <a:cs typeface="微軟正黑體"/>
              </a:rPr>
              <a:t>務計</a:t>
            </a:r>
            <a:r>
              <a:rPr sz="2000" b="1" spc="-15" dirty="0">
                <a:latin typeface="微軟正黑體"/>
                <a:cs typeface="微軟正黑體"/>
              </a:rPr>
              <a:t>畫</a:t>
            </a:r>
            <a:r>
              <a:rPr sz="2000" b="1" dirty="0">
                <a:latin typeface="微軟正黑體"/>
                <a:cs typeface="微軟正黑體"/>
              </a:rPr>
              <a:t>，如</a:t>
            </a:r>
            <a:r>
              <a:rPr sz="2000" b="1" spc="-15" dirty="0">
                <a:latin typeface="微軟正黑體"/>
                <a:cs typeface="微軟正黑體"/>
              </a:rPr>
              <a:t>擬</a:t>
            </a:r>
            <a:r>
              <a:rPr sz="2000" b="1" dirty="0">
                <a:latin typeface="微軟正黑體"/>
                <a:cs typeface="微軟正黑體"/>
              </a:rPr>
              <a:t>投入</a:t>
            </a:r>
            <a:r>
              <a:rPr sz="2000" b="1" spc="-15" dirty="0">
                <a:latin typeface="微軟正黑體"/>
                <a:cs typeface="微軟正黑體"/>
              </a:rPr>
              <a:t>之</a:t>
            </a:r>
            <a:r>
              <a:rPr sz="2000" b="1" dirty="0">
                <a:latin typeface="微軟正黑體"/>
                <a:cs typeface="微軟正黑體"/>
              </a:rPr>
              <a:t>資金</a:t>
            </a:r>
            <a:r>
              <a:rPr sz="2000" b="1" spc="-15" dirty="0">
                <a:latin typeface="微軟正黑體"/>
                <a:cs typeface="微軟正黑體"/>
              </a:rPr>
              <a:t>、</a:t>
            </a:r>
            <a:r>
              <a:rPr sz="2000" b="1" dirty="0">
                <a:latin typeface="微軟正黑體"/>
                <a:cs typeface="微軟正黑體"/>
              </a:rPr>
              <a:t>人力</a:t>
            </a:r>
            <a:r>
              <a:rPr sz="2000" b="1" spc="-15" dirty="0">
                <a:latin typeface="微軟正黑體"/>
                <a:cs typeface="微軟正黑體"/>
              </a:rPr>
              <a:t>等</a:t>
            </a:r>
            <a:r>
              <a:rPr sz="2000" b="1" dirty="0">
                <a:latin typeface="微軟正黑體"/>
                <a:cs typeface="微軟正黑體"/>
              </a:rPr>
              <a:t>規劃</a:t>
            </a:r>
            <a:r>
              <a:rPr sz="2000" b="1" spc="-50" dirty="0">
                <a:latin typeface="微軟正黑體"/>
                <a:cs typeface="微軟正黑體"/>
              </a:rPr>
              <a:t>。</a:t>
            </a:r>
            <a:r>
              <a:rPr sz="2000" b="1" dirty="0">
                <a:latin typeface="微軟正黑體"/>
                <a:cs typeface="微軟正黑體"/>
              </a:rPr>
              <a:t>預計投入研發 </a:t>
            </a:r>
            <a:r>
              <a:rPr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2000" u="none" dirty="0">
                <a:latin typeface="Times New Roman"/>
                <a:cs typeface="Times New Roman"/>
              </a:rPr>
              <a:t> </a:t>
            </a:r>
            <a:r>
              <a:rPr sz="2000" b="1" u="none" dirty="0">
                <a:latin typeface="微軟正黑體"/>
                <a:cs typeface="微軟正黑體"/>
              </a:rPr>
              <a:t>品項，共計 </a:t>
            </a:r>
            <a:r>
              <a:rPr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2000" u="none" dirty="0">
                <a:latin typeface="Times New Roman"/>
                <a:cs typeface="Times New Roman"/>
              </a:rPr>
              <a:t> </a:t>
            </a:r>
            <a:r>
              <a:rPr sz="2000" b="1" u="none" dirty="0">
                <a:latin typeface="微軟正黑體"/>
                <a:cs typeface="微軟正黑體"/>
              </a:rPr>
              <a:t>元，</a:t>
            </a:r>
            <a:endParaRPr sz="2000" dirty="0">
              <a:latin typeface="微軟正黑體"/>
              <a:cs typeface="微軟正黑體"/>
            </a:endParaRPr>
          </a:p>
          <a:p>
            <a:pPr marL="520065" marR="2459355" indent="-635">
              <a:lnSpc>
                <a:spcPct val="150000"/>
              </a:lnSpc>
              <a:tabLst>
                <a:tab pos="2908300" algn="l"/>
                <a:tab pos="2946400" algn="l"/>
                <a:tab pos="5118100" algn="l"/>
              </a:tabLst>
            </a:pPr>
            <a:r>
              <a:rPr sz="2000" b="1" dirty="0">
                <a:latin typeface="微軟正黑體"/>
                <a:cs typeface="微軟正黑體"/>
              </a:rPr>
              <a:t>包</a:t>
            </a:r>
            <a:r>
              <a:rPr sz="2000" b="1" spc="490" dirty="0">
                <a:latin typeface="微軟正黑體"/>
                <a:cs typeface="微軟正黑體"/>
              </a:rPr>
              <a:t>含</a:t>
            </a:r>
            <a:r>
              <a:rPr sz="2000" b="1" dirty="0">
                <a:latin typeface="微軟正黑體"/>
                <a:cs typeface="微軟正黑體"/>
              </a:rPr>
              <a:t>BE 試驗 </a:t>
            </a:r>
            <a:r>
              <a:rPr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	</a:t>
            </a:r>
            <a:r>
              <a:rPr sz="2000" u="none" dirty="0">
                <a:latin typeface="Times New Roman"/>
                <a:cs typeface="Times New Roman"/>
              </a:rPr>
              <a:t> </a:t>
            </a:r>
            <a:r>
              <a:rPr sz="2000" b="1" u="none" dirty="0">
                <a:latin typeface="微軟正黑體"/>
                <a:cs typeface="微軟正黑體"/>
              </a:rPr>
              <a:t>元，查登 </a:t>
            </a:r>
            <a:r>
              <a:rPr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2000" u="none" spc="-125" dirty="0">
                <a:latin typeface="Times New Roman"/>
                <a:cs typeface="Times New Roman"/>
              </a:rPr>
              <a:t> </a:t>
            </a:r>
            <a:r>
              <a:rPr sz="2000" b="1" u="none" dirty="0">
                <a:latin typeface="微軟正黑體"/>
                <a:cs typeface="微軟正黑體"/>
              </a:rPr>
              <a:t>元，其他投入費用 </a:t>
            </a:r>
            <a:r>
              <a:rPr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2000" u="none" dirty="0">
                <a:latin typeface="Times New Roman"/>
                <a:cs typeface="Times New Roman"/>
              </a:rPr>
              <a:t> </a:t>
            </a:r>
            <a:r>
              <a:rPr sz="2000" b="1" u="none" dirty="0">
                <a:latin typeface="微軟正黑體"/>
                <a:cs typeface="微軟正黑體"/>
              </a:rPr>
              <a:t>元。</a:t>
            </a:r>
            <a:endParaRPr sz="2000" dirty="0">
              <a:latin typeface="微軟正黑體"/>
              <a:cs typeface="微軟正黑體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53561" y="3016757"/>
            <a:ext cx="5486400" cy="3331845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30"/>
              </a:spcBef>
            </a:pPr>
            <a:endParaRPr sz="18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800" spc="-5" dirty="0">
                <a:latin typeface="微軟正黑體"/>
                <a:cs typeface="微軟正黑體"/>
              </a:rPr>
              <a:t>是否於此貼上財務規劃環圓圖 / 圓形圖</a:t>
            </a:r>
            <a:endParaRPr sz="1800" dirty="0">
              <a:latin typeface="微軟正黑體"/>
              <a:cs typeface="微軟正黑體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捌</a:t>
            </a:r>
            <a:r>
              <a:rPr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時程規劃</a:t>
            </a:r>
            <a:endParaRPr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332000" y="1096261"/>
            <a:ext cx="18072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 err="1">
                <a:latin typeface="微軟正黑體"/>
                <a:cs typeface="微軟正黑體"/>
              </a:rPr>
              <a:t>計畫甘特圖</a:t>
            </a:r>
            <a:endParaRPr sz="2000" dirty="0">
              <a:latin typeface="微軟正黑體"/>
              <a:cs typeface="微軟正黑體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332000" y="1620000"/>
          <a:ext cx="10584815" cy="46989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7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3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4513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民國(年)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lang="en-US" altLang="zh-TW" sz="1800" b="1" spc="-25" dirty="0">
                          <a:latin typeface="微軟正黑體"/>
                          <a:cs typeface="微軟正黑體"/>
                        </a:rPr>
                        <a:t>115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134">
                <a:tc gridSpan="2">
                  <a:txBody>
                    <a:bodyPr/>
                    <a:lstStyle/>
                    <a:p>
                      <a:pPr marL="122809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執行項目/月份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1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2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3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4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5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6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7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8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9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3906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10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11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12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259">
                <a:tc rowSpan="5">
                  <a:txBody>
                    <a:bodyPr/>
                    <a:lstStyle/>
                    <a:p>
                      <a:pPr marL="387350">
                        <a:lnSpc>
                          <a:spcPct val="90000"/>
                        </a:lnSpc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重點工作分項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vert="eaVert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800" b="1" spc="-5" dirty="0">
                          <a:latin typeface="微軟正黑體"/>
                          <a:cs typeface="微軟正黑體"/>
                        </a:rPr>
                        <a:t>原料藥與對照藥物分析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b="1" spc="-50" dirty="0">
                          <a:latin typeface="微軟正黑體"/>
                          <a:cs typeface="微軟正黑體"/>
                        </a:rPr>
                        <a:t>1</a:t>
                      </a:r>
                      <a:endParaRPr sz="2400">
                        <a:latin typeface="微軟正黑體"/>
                        <a:cs typeface="微軟正黑體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2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賦形劑分析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92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處方製程研究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92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安定性試驗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92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實驗室量產研究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b="1" spc="-50" dirty="0">
                          <a:latin typeface="微軟正黑體"/>
                          <a:cs typeface="微軟正黑體"/>
                        </a:rPr>
                        <a:t>2</a:t>
                      </a:r>
                      <a:endParaRPr sz="2400">
                        <a:latin typeface="微軟正黑體"/>
                        <a:cs typeface="微軟正黑體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62430">
                <a:tc>
                  <a:txBody>
                    <a:bodyPr/>
                    <a:lstStyle/>
                    <a:p>
                      <a:pPr marL="373380">
                        <a:lnSpc>
                          <a:spcPct val="90000"/>
                        </a:lnSpc>
                      </a:pP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預期產出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vert="eaVert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365125" indent="-252729">
                        <a:lnSpc>
                          <a:spcPct val="100000"/>
                        </a:lnSpc>
                        <a:buAutoNum type="arabicPeriod"/>
                        <a:tabLst>
                          <a:tab pos="365125" algn="l"/>
                        </a:tabLst>
                      </a:pPr>
                      <a:r>
                        <a:rPr sz="1800" b="1" spc="-5" dirty="0">
                          <a:latin typeface="微軟正黑體"/>
                          <a:cs typeface="微軟正黑體"/>
                        </a:rPr>
                        <a:t>產品開發規劃報告: </a:t>
                      </a:r>
                      <a:r>
                        <a:rPr sz="1800" dirty="0">
                          <a:latin typeface="微軟正黑體"/>
                          <a:cs typeface="微軟正黑體"/>
                        </a:rPr>
                        <a:t>原料藥與對照藥物分析，</a:t>
                      </a:r>
                      <a:r>
                        <a:rPr sz="1800" b="1" dirty="0">
                          <a:latin typeface="微軟正黑體"/>
                          <a:cs typeface="微軟正黑體"/>
                        </a:rPr>
                        <a:t>研擬產品</a:t>
                      </a: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Paragraph</a:t>
                      </a: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 </a:t>
                      </a: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IV</a:t>
                      </a: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配方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  <a:p>
                      <a:pPr marL="365125" marR="323850" indent="-252729">
                        <a:lnSpc>
                          <a:spcPct val="150000"/>
                        </a:lnSpc>
                        <a:buAutoNum type="arabicPeriod"/>
                        <a:tabLst>
                          <a:tab pos="2273935" algn="l"/>
                        </a:tabLst>
                      </a:pP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藥品處方開發報告: </a:t>
                      </a:r>
                      <a:r>
                        <a:rPr sz="1800" dirty="0">
                          <a:latin typeface="微軟正黑體"/>
                          <a:cs typeface="微軟正黑體"/>
                        </a:rPr>
                        <a:t>賦形劑分析，處方製程研究，安定性試驗以及實驗室量產製程，</a:t>
                      </a: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解決製程困	難，確認處方可行性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01C3EA21-3521-C272-9198-1F5FD7D2F87B}"/>
              </a:ext>
            </a:extLst>
          </p:cNvPr>
          <p:cNvSpPr txBox="1"/>
          <p:nvPr/>
        </p:nvSpPr>
        <p:spPr>
          <a:xfrm>
            <a:off x="10769897" y="60667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</a:rPr>
              <a:t>填寫範例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玖</a:t>
            </a:r>
            <a:r>
              <a:rPr spc="-15" dirty="0"/>
              <a:t>、總結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73504" y="990272"/>
          <a:ext cx="11033125" cy="51200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0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02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56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項目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結果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800" b="1" spc="-10" dirty="0">
                          <a:solidFill>
                            <a:srgbClr val="115587"/>
                          </a:solidFill>
                          <a:latin typeface="微軟正黑體"/>
                          <a:cs typeface="微軟正黑體"/>
                        </a:rPr>
                        <a:t>藥技中心整理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品項評估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800" b="1" spc="-10" dirty="0">
                          <a:solidFill>
                            <a:srgbClr val="115587"/>
                          </a:solidFill>
                          <a:latin typeface="微軟正黑體"/>
                          <a:cs typeface="微軟正黑體"/>
                        </a:rPr>
                        <a:t>廠商提供資料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757555" marR="635635" indent="-114300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廠房品質及</a:t>
                      </a: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生產設備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927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623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3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品項承接能力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232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35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經濟貢獻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財務規劃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1371F-84A1-2BF3-B82A-37616FFC6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2">
            <a:extLst>
              <a:ext uri="{FF2B5EF4-FFF2-40B4-BE49-F238E27FC236}">
                <a16:creationId xmlns:a16="http://schemas.microsoft.com/office/drawing/2014/main" id="{5CBEECC6-5502-89E4-A7D0-751568F0D77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簡報大綱</a:t>
            </a:r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3972CB7D-E08F-22D6-BD8B-A07B09E49B20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C4927896-6D05-5167-92A2-64BF4ABD903A}"/>
              </a:ext>
            </a:extLst>
          </p:cNvPr>
          <p:cNvSpPr txBox="1"/>
          <p:nvPr/>
        </p:nvSpPr>
        <p:spPr>
          <a:xfrm>
            <a:off x="3810000" y="1323100"/>
            <a:ext cx="8292600" cy="496905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sz="2400" b="1" spc="-5" dirty="0">
                <a:latin typeface="微軟正黑體"/>
                <a:cs typeface="微軟正黑體"/>
              </a:rPr>
              <a:t>壹、 </a:t>
            </a:r>
            <a:r>
              <a:rPr sz="2400" b="1" spc="-5" dirty="0" err="1">
                <a:latin typeface="微軟正黑體"/>
                <a:cs typeface="微軟正黑體"/>
              </a:rPr>
              <a:t>廠商基本資料</a:t>
            </a:r>
            <a:r>
              <a:rPr lang="en-US" sz="2400" b="1" spc="-5" dirty="0">
                <a:latin typeface="微軟正黑體"/>
                <a:cs typeface="微軟正黑體"/>
              </a:rPr>
              <a:t> </a:t>
            </a: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sz="2400" b="1" spc="320" dirty="0">
                <a:latin typeface="微軟正黑體"/>
                <a:cs typeface="微軟正黑體"/>
              </a:rPr>
              <a:t>貳、</a:t>
            </a:r>
            <a:r>
              <a:rPr lang="zh-TW" altLang="en-US" sz="2400" b="1" spc="320" dirty="0">
                <a:latin typeface="微軟正黑體"/>
                <a:cs typeface="微軟正黑體"/>
              </a:rPr>
              <a:t>計畫目的</a:t>
            </a:r>
            <a:endParaRPr lang="en-US" altLang="zh-TW" sz="2400" b="1" spc="-5" dirty="0">
              <a:latin typeface="微軟正黑體"/>
              <a:cs typeface="微軟正黑體"/>
            </a:endParaRP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sz="2400" b="1" spc="85" dirty="0">
                <a:latin typeface="微軟正黑體"/>
                <a:cs typeface="微軟正黑體"/>
              </a:rPr>
              <a:t>參、</a:t>
            </a:r>
            <a:r>
              <a:rPr lang="zh-TW" altLang="en-US" sz="2400" b="1" spc="85">
                <a:latin typeface="微軟正黑體"/>
                <a:cs typeface="微軟正黑體"/>
              </a:rPr>
              <a:t> 申請</a:t>
            </a:r>
            <a:r>
              <a:rPr lang="zh-TW" altLang="en-US" sz="2400" b="1" spc="85" dirty="0">
                <a:latin typeface="微軟正黑體"/>
                <a:cs typeface="微軟正黑體"/>
              </a:rPr>
              <a:t>品項及介紹</a:t>
            </a: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lang="zh-TW" altLang="en-US" sz="2400" b="1" spc="165" dirty="0">
                <a:latin typeface="微軟正黑體"/>
                <a:cs typeface="微軟正黑體"/>
              </a:rPr>
              <a:t>肆、 技術困難度</a:t>
            </a:r>
            <a:r>
              <a:rPr lang="zh-TW" altLang="en-US" sz="2400" b="1" spc="-35" dirty="0">
                <a:latin typeface="微軟正黑體"/>
                <a:cs typeface="微軟正黑體"/>
              </a:rPr>
              <a:t> </a:t>
            </a:r>
            <a:endParaRPr lang="en-US" altLang="zh-TW" sz="2400" b="1" spc="-35" dirty="0">
              <a:latin typeface="微軟正黑體"/>
              <a:cs typeface="微軟正黑體"/>
            </a:endParaRP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lang="zh-TW" altLang="en-US" sz="2400" b="1" spc="175" dirty="0">
                <a:latin typeface="微軟正黑體"/>
                <a:cs typeface="微軟正黑體"/>
              </a:rPr>
              <a:t>伍、 專利現況及佈局 </a:t>
            </a:r>
            <a:r>
              <a:rPr lang="zh-TW" altLang="en-US" sz="2400" b="1" spc="-35" dirty="0">
                <a:latin typeface="微軟正黑體"/>
                <a:cs typeface="微軟正黑體"/>
              </a:rPr>
              <a:t> </a:t>
            </a:r>
            <a:endParaRPr lang="en-US" altLang="zh-TW" sz="2400" b="1" spc="-35" dirty="0">
              <a:latin typeface="微軟正黑體"/>
              <a:cs typeface="微軟正黑體"/>
            </a:endParaRP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lang="zh-TW" altLang="en-US" sz="2400" b="1" dirty="0">
                <a:latin typeface="微軟正黑體"/>
                <a:cs typeface="微軟正黑體"/>
              </a:rPr>
              <a:t>陸</a:t>
            </a:r>
            <a:r>
              <a:rPr lang="zh-TW" altLang="en-US" sz="2400" b="1" spc="35" dirty="0">
                <a:latin typeface="微軟正黑體"/>
                <a:cs typeface="微軟正黑體"/>
              </a:rPr>
              <a:t> </a:t>
            </a:r>
            <a:r>
              <a:rPr lang="zh-TW" altLang="en-US" sz="2400" b="1" dirty="0">
                <a:latin typeface="微軟正黑體"/>
                <a:cs typeface="微軟正黑體"/>
              </a:rPr>
              <a:t>、</a:t>
            </a:r>
            <a:r>
              <a:rPr lang="zh-TW" altLang="en-US" sz="2400" b="1" spc="40" dirty="0">
                <a:latin typeface="微軟正黑體"/>
                <a:cs typeface="微軟正黑體"/>
              </a:rPr>
              <a:t> </a:t>
            </a:r>
            <a:r>
              <a:rPr lang="zh-TW" altLang="en-US" sz="2400" b="1" dirty="0">
                <a:latin typeface="微軟正黑體"/>
                <a:cs typeface="微軟正黑體"/>
              </a:rPr>
              <a:t>市場</a:t>
            </a:r>
            <a:r>
              <a:rPr lang="zh-TW" altLang="en-US" sz="2400" b="1" spc="40" dirty="0">
                <a:latin typeface="微軟正黑體"/>
                <a:cs typeface="微軟正黑體"/>
              </a:rPr>
              <a:t>競爭力及效益</a:t>
            </a:r>
            <a:r>
              <a:rPr lang="zh-TW" altLang="en-US" sz="2400" b="1" spc="-50" dirty="0">
                <a:latin typeface="微軟正黑體"/>
                <a:cs typeface="微軟正黑體"/>
              </a:rPr>
              <a:t>  </a:t>
            </a:r>
            <a:endParaRPr lang="en-US" altLang="zh-TW" sz="2400" b="1" spc="-50" dirty="0">
              <a:latin typeface="微軟正黑體"/>
              <a:cs typeface="微軟正黑體"/>
            </a:endParaRP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lang="zh-TW" altLang="en-US" sz="2400" b="1" spc="-5" dirty="0">
                <a:latin typeface="微軟正黑體"/>
                <a:cs typeface="微軟正黑體"/>
              </a:rPr>
              <a:t>柒 、 廠商品項承接能力及資源投入說明</a:t>
            </a:r>
            <a:endParaRPr lang="en-US" altLang="zh-TW" sz="2400" b="1" spc="-5" dirty="0">
              <a:latin typeface="微軟正黑體"/>
              <a:cs typeface="微軟正黑體"/>
            </a:endParaRP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lang="zh-TW" altLang="en-US" sz="2400" b="1" spc="-5" dirty="0">
                <a:latin typeface="微軟正黑體"/>
                <a:cs typeface="微軟正黑體"/>
              </a:rPr>
              <a:t>捌 、 </a:t>
            </a:r>
            <a:r>
              <a:rPr lang="zh-TW" altLang="en-US" sz="2400" b="1" spc="-50" dirty="0">
                <a:latin typeface="微軟正黑體"/>
                <a:cs typeface="微軟正黑體"/>
              </a:rPr>
              <a:t>時程規劃 </a:t>
            </a:r>
            <a:endParaRPr lang="en-US" altLang="zh-TW" sz="2400" b="1" spc="-50" dirty="0">
              <a:latin typeface="微軟正黑體"/>
              <a:cs typeface="微軟正黑體"/>
            </a:endParaRP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lang="zh-TW" altLang="en-US" sz="2400" b="1" spc="515" dirty="0">
                <a:latin typeface="微軟正黑體"/>
                <a:cs typeface="微軟正黑體"/>
              </a:rPr>
              <a:t>玖</a:t>
            </a:r>
            <a:r>
              <a:rPr lang="zh-TW" altLang="en-US" sz="2400" b="1" dirty="0">
                <a:latin typeface="微軟正黑體"/>
                <a:cs typeface="微軟正黑體"/>
              </a:rPr>
              <a:t>、 </a:t>
            </a:r>
            <a:r>
              <a:rPr lang="zh-TW" altLang="en-US" sz="2400" b="1" spc="440" dirty="0">
                <a:latin typeface="微軟正黑體"/>
                <a:cs typeface="微軟正黑體"/>
              </a:rPr>
              <a:t>總</a:t>
            </a:r>
            <a:r>
              <a:rPr lang="zh-TW" altLang="en-US" sz="2400" b="1" spc="-50" dirty="0">
                <a:latin typeface="微軟正黑體"/>
                <a:cs typeface="微軟正黑體"/>
              </a:rPr>
              <a:t>結 </a:t>
            </a:r>
            <a:endParaRPr lang="zh-TW" altLang="en-US" sz="2400" dirty="0">
              <a:latin typeface="微軟正黑體"/>
              <a:cs typeface="微軟正黑體"/>
            </a:endParaRPr>
          </a:p>
        </p:txBody>
      </p:sp>
    </p:spTree>
    <p:extLst>
      <p:ext uri="{BB962C8B-B14F-4D97-AF65-F5344CB8AC3E}">
        <p14:creationId xmlns:p14="http://schemas.microsoft.com/office/powerpoint/2010/main" val="39361234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96688" y="1921761"/>
            <a:ext cx="5410867" cy="371461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27BC0-7803-8960-F678-AB437BF80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>
            <a:extLst>
              <a:ext uri="{FF2B5EF4-FFF2-40B4-BE49-F238E27FC236}">
                <a16:creationId xmlns:a16="http://schemas.microsoft.com/office/drawing/2014/main" id="{D45BC3BC-3AC7-73BD-BF68-695F5047848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壹、廠商基本資料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B8F55026-1D20-4A64-E473-FCD57703A448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3</a:t>
            </a:fld>
            <a:endParaRPr spc="-25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B1854C6-A2E4-00B9-A50C-53A88374B8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214802"/>
              </p:ext>
            </p:extLst>
          </p:nvPr>
        </p:nvGraphicFramePr>
        <p:xfrm>
          <a:off x="1524000" y="1219200"/>
          <a:ext cx="9525192" cy="47796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4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355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lang="zh-TW" altLang="en-US" sz="2000" spc="-2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公司名稱</a:t>
                      </a:r>
                      <a:endParaRPr sz="2000" spc="-25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資本額</a:t>
                      </a:r>
                      <a:r>
                        <a:rPr sz="2000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(新台幣：元)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565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8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000" spc="-3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員工人數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lang="zh-TW" altLang="en-US" sz="2000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前一年度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營業額</a:t>
                      </a:r>
                      <a:endParaRPr lang="en-US" sz="2000" spc="-25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20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(新台幣：元)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565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2000" spc="-3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公司登記地址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2000" spc="-3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製造廠地址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2000" spc="-3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研發能量(可複選)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algn="just">
                        <a:lnSpc>
                          <a:spcPct val="100000"/>
                        </a:lnSpc>
                        <a:spcBef>
                          <a:spcPts val="645"/>
                        </a:spcBef>
                        <a:tabLst>
                          <a:tab pos="1055370" algn="l"/>
                          <a:tab pos="2224405" algn="l"/>
                          <a:tab pos="3393440" algn="l"/>
                        </a:tabLst>
                      </a:pP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新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藥</a:t>
                      </a:r>
                      <a:r>
                        <a:rPr 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學名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藥</a:t>
                      </a:r>
                      <a:r>
                        <a:rPr 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原料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藥</a:t>
                      </a:r>
                      <a:r>
                        <a:rPr 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○特殊產</a:t>
                      </a:r>
                      <a:r>
                        <a:rPr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品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2000" spc="-3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製造劑型(可複選)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60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algn="just">
                        <a:lnSpc>
                          <a:spcPct val="100000"/>
                        </a:lnSpc>
                        <a:spcBef>
                          <a:spcPts val="305"/>
                        </a:spcBef>
                        <a:tabLst>
                          <a:tab pos="1259840" algn="l"/>
                          <a:tab pos="2479040" algn="l"/>
                          <a:tab pos="3443604" algn="l"/>
                          <a:tab pos="4408170" algn="l"/>
                        </a:tabLst>
                      </a:pP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固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體</a:t>
                      </a:r>
                      <a:r>
                        <a:rPr lang="zh-TW" alt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半固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體</a:t>
                      </a:r>
                      <a:r>
                        <a:rPr lang="zh-TW" alt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液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體</a:t>
                      </a:r>
                      <a:r>
                        <a:rPr lang="zh-TW" alt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 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針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劑</a:t>
                      </a:r>
                      <a:endParaRPr lang="en-US" sz="2000" spc="-5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marL="90805" algn="just">
                        <a:lnSpc>
                          <a:spcPct val="100000"/>
                        </a:lnSpc>
                        <a:spcBef>
                          <a:spcPts val="305"/>
                        </a:spcBef>
                        <a:tabLst>
                          <a:tab pos="1259840" algn="l"/>
                          <a:tab pos="2479040" algn="l"/>
                          <a:tab pos="3443604" algn="l"/>
                          <a:tab pos="4408170" algn="l"/>
                        </a:tabLst>
                      </a:pP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無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菌</a:t>
                      </a:r>
                      <a:r>
                        <a:rPr lang="en-US" sz="2000" spc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非無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菌</a:t>
                      </a:r>
                      <a:r>
                        <a:rPr lang="zh-TW" alt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○空膠</a:t>
                      </a:r>
                      <a:r>
                        <a:rPr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囊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228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2000" spc="-3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主要產品項目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000" spc="-3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特殊產品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20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若無則填：無</a:t>
                      </a:r>
                      <a:endParaRPr sz="2000" dirty="0">
                        <a:solidFill>
                          <a:schemeClr val="bg1">
                            <a:lumMod val="7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7251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貳</a:t>
            </a:r>
            <a:r>
              <a:rPr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spc="-1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目的</a:t>
            </a:r>
            <a:endParaRPr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332000" y="1080000"/>
            <a:ext cx="4002000" cy="1257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1628775" algn="ctr">
              <a:lnSpc>
                <a:spcPct val="100000"/>
              </a:lnSpc>
              <a:spcBef>
                <a:spcPts val="105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一</a:t>
            </a:r>
            <a:r>
              <a:rPr sz="2000" b="1" spc="-10" dirty="0">
                <a:latin typeface="微軟正黑體"/>
                <a:cs typeface="微軟正黑體"/>
              </a:rPr>
              <a:t>、</a:t>
            </a:r>
            <a:r>
              <a:rPr sz="2000" b="1" spc="-10" dirty="0" err="1">
                <a:latin typeface="微軟正黑體"/>
                <a:cs typeface="微軟正黑體"/>
              </a:rPr>
              <a:t>計畫實施內容</a:t>
            </a:r>
            <a:endParaRPr lang="en-US" sz="2000" b="1" spc="-10" dirty="0">
              <a:latin typeface="微軟正黑體"/>
              <a:cs typeface="微軟正黑體"/>
            </a:endParaRPr>
          </a:p>
          <a:p>
            <a:pPr marR="1628775" algn="ctr">
              <a:lnSpc>
                <a:spcPct val="100000"/>
              </a:lnSpc>
              <a:spcBef>
                <a:spcPts val="105"/>
              </a:spcBef>
            </a:pPr>
            <a:endParaRPr lang="en-US" sz="2000" b="1" spc="-10" dirty="0">
              <a:latin typeface="微軟正黑體"/>
              <a:cs typeface="微軟正黑體"/>
            </a:endParaRPr>
          </a:p>
          <a:p>
            <a:pPr marL="883285" indent="-389890">
              <a:lnSpc>
                <a:spcPct val="100000"/>
              </a:lnSpc>
              <a:buAutoNum type="arabicPeriod" startAt="2"/>
              <a:tabLst>
                <a:tab pos="883285" algn="l"/>
              </a:tabLst>
            </a:pPr>
            <a:endParaRPr lang="en-US" sz="2000" b="1" spc="-5" dirty="0">
              <a:latin typeface="微軟正黑體"/>
              <a:cs typeface="微軟正黑體"/>
            </a:endParaRPr>
          </a:p>
          <a:p>
            <a:pPr marL="493395">
              <a:lnSpc>
                <a:spcPct val="100000"/>
              </a:lnSpc>
              <a:tabLst>
                <a:tab pos="883285" algn="l"/>
              </a:tabLst>
            </a:pPr>
            <a:endParaRPr sz="2000" dirty="0">
              <a:latin typeface="微軟正黑體"/>
              <a:cs typeface="微軟正黑體"/>
            </a:endParaRPr>
          </a:p>
        </p:txBody>
      </p:sp>
      <p:sp>
        <p:nvSpPr>
          <p:cNvPr id="7" name="內容版面配置區 2">
            <a:extLst>
              <a:ext uri="{FF2B5EF4-FFF2-40B4-BE49-F238E27FC236}">
                <a16:creationId xmlns:a16="http://schemas.microsoft.com/office/drawing/2014/main" id="{3B8619D6-6842-C97F-4EBD-EDF41A7A4FEA}"/>
              </a:ext>
            </a:extLst>
          </p:cNvPr>
          <p:cNvSpPr txBox="1">
            <a:spLocks/>
          </p:cNvSpPr>
          <p:nvPr/>
        </p:nvSpPr>
        <p:spPr bwMode="auto">
          <a:xfrm>
            <a:off x="1617766" y="1571971"/>
            <a:ext cx="10134600" cy="4092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57200" indent="-457200" eaLnBrk="1" fontAlgn="auto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zh-TW" altLang="en-US" sz="2000" b="1" dirty="0">
                <a:solidFill>
                  <a:prstClr val="black"/>
                </a:solidFill>
              </a:rPr>
              <a:t> 專利與資料蒐集</a:t>
            </a:r>
          </a:p>
          <a:p>
            <a:pPr marL="0" indent="0" eaLnBrk="1" fontAlgn="auto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kumimoji="0" lang="zh-TW" altLang="en-US" sz="2000" dirty="0">
                <a:solidFill>
                  <a:prstClr val="black"/>
                </a:solidFill>
              </a:rPr>
              <a:t>        </a:t>
            </a:r>
            <a:r>
              <a:rPr kumimoji="0" lang="zh-TW" altLang="en-US" sz="2000" b="1" dirty="0">
                <a:solidFill>
                  <a:schemeClr val="bg1">
                    <a:lumMod val="50000"/>
                  </a:schemeClr>
                </a:solidFill>
              </a:rPr>
              <a:t>搜尋國內目前專利及國內外藥典與各式文獻進行專利與資料整理。</a:t>
            </a:r>
            <a:endParaRPr kumimoji="0" lang="en-US" altLang="zh-TW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 eaLnBrk="1" fontAlgn="auto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defRPr/>
            </a:pPr>
            <a:r>
              <a:rPr kumimoji="0" lang="zh-TW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 分析方法開發</a:t>
            </a:r>
            <a:r>
              <a:rPr kumimoji="0" lang="en-US" altLang="zh-TW" sz="2000" b="1" dirty="0">
                <a:cs typeface="Times New Roman" panose="02020603050405020304" pitchFamily="18" charset="0"/>
              </a:rPr>
              <a:t>&amp;</a:t>
            </a:r>
            <a:r>
              <a:rPr kumimoji="0" lang="zh-TW" altLang="en-US" sz="2000" b="1" dirty="0">
                <a:solidFill>
                  <a:prstClr val="black"/>
                </a:solidFill>
              </a:rPr>
              <a:t>原料藥與對照藥物分析</a:t>
            </a:r>
            <a:endParaRPr kumimoji="0" lang="en-US" altLang="zh-TW" sz="2000" b="1" dirty="0">
              <a:solidFill>
                <a:prstClr val="black"/>
              </a:solidFill>
            </a:endParaRPr>
          </a:p>
          <a:p>
            <a:pPr marL="0" indent="0" eaLnBrk="1" fontAlgn="auto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kumimoji="0" lang="zh-TW" altLang="en-US" sz="2000" dirty="0">
                <a:solidFill>
                  <a:schemeClr val="bg1">
                    <a:lumMod val="50000"/>
                  </a:schemeClr>
                </a:solidFill>
              </a:rPr>
              <a:t>        </a:t>
            </a:r>
            <a:r>
              <a:rPr kumimoji="0" lang="zh-TW" altLang="en-US" sz="2000" b="1" dirty="0">
                <a:solidFill>
                  <a:schemeClr val="bg1">
                    <a:lumMod val="50000"/>
                  </a:schemeClr>
                </a:solidFill>
              </a:rPr>
              <a:t>藥典未收載相關分析方法，參考原料藥廠提供</a:t>
            </a:r>
            <a:r>
              <a:rPr kumimoji="0" lang="en-US" altLang="zh-TW" sz="2000" b="1" dirty="0">
                <a:solidFill>
                  <a:schemeClr val="bg1">
                    <a:lumMod val="50000"/>
                  </a:schemeClr>
                </a:solidFill>
              </a:rPr>
              <a:t>MOA</a:t>
            </a:r>
            <a:r>
              <a:rPr kumimoji="0" lang="zh-TW" altLang="en-US" sz="2000" b="1" dirty="0">
                <a:solidFill>
                  <a:schemeClr val="bg1">
                    <a:lumMod val="50000"/>
                  </a:schemeClr>
                </a:solidFill>
              </a:rPr>
              <a:t>，開發產品含量與不純物分析方 </a:t>
            </a:r>
            <a:endParaRPr kumimoji="0" lang="en-US" altLang="zh-TW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 eaLnBrk="1" fontAlgn="auto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kumimoji="0" lang="en-US" altLang="zh-TW" sz="2000" b="1" dirty="0">
                <a:solidFill>
                  <a:schemeClr val="bg1">
                    <a:lumMod val="50000"/>
                  </a:schemeClr>
                </a:solidFill>
              </a:rPr>
              <a:t>        </a:t>
            </a:r>
            <a:r>
              <a:rPr kumimoji="0" lang="zh-TW" altLang="en-US" sz="2000" b="1" dirty="0">
                <a:solidFill>
                  <a:schemeClr val="bg1">
                    <a:lumMod val="50000"/>
                  </a:schemeClr>
                </a:solidFill>
              </a:rPr>
              <a:t>法，並完成原料與對照藥分析。</a:t>
            </a:r>
            <a:endParaRPr kumimoji="0" lang="en-US" altLang="zh-TW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 eaLnBrk="1" fontAlgn="auto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kumimoji="0" lang="zh-TW" altLang="en-US" sz="2000" b="1" dirty="0">
                <a:solidFill>
                  <a:schemeClr val="bg1">
                    <a:lumMod val="50000"/>
                  </a:schemeClr>
                </a:solidFill>
              </a:rPr>
              <a:t>        對照藥進行逆向分析</a:t>
            </a:r>
            <a:r>
              <a:rPr kumimoji="0" lang="en-US" altLang="zh-TW" sz="2000" b="1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kumimoji="0" lang="zh-TW" altLang="en-US" sz="2000" b="1" dirty="0">
                <a:solidFill>
                  <a:schemeClr val="bg1">
                    <a:lumMod val="50000"/>
                  </a:schemeClr>
                </a:solidFill>
              </a:rPr>
              <a:t>重量、厚度、硬度、崩散</a:t>
            </a:r>
            <a:r>
              <a:rPr kumimoji="0" lang="en-US" altLang="zh-TW" sz="2000" b="1" dirty="0">
                <a:solidFill>
                  <a:schemeClr val="bg1">
                    <a:lumMod val="50000"/>
                  </a:schemeClr>
                </a:solidFill>
              </a:rPr>
              <a:t>)</a:t>
            </a:r>
            <a:r>
              <a:rPr kumimoji="0" lang="zh-TW" altLang="en-US" sz="2000" b="1" dirty="0">
                <a:solidFill>
                  <a:schemeClr val="bg1">
                    <a:lumMod val="50000"/>
                  </a:schemeClr>
                </a:solidFill>
              </a:rPr>
              <a:t>。</a:t>
            </a:r>
            <a:endParaRPr kumimoji="0" lang="en-US" altLang="zh-TW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 eaLnBrk="1" fontAlgn="auto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defRPr/>
            </a:pPr>
            <a:r>
              <a:rPr kumimoji="0" lang="zh-TW" altLang="en-US" sz="2000" b="1" dirty="0">
                <a:solidFill>
                  <a:prstClr val="black"/>
                </a:solidFill>
              </a:rPr>
              <a:t> 賦形劑分析</a:t>
            </a:r>
            <a:br>
              <a:rPr kumimoji="0" lang="en-US" altLang="zh-TW" sz="2000" b="1" dirty="0">
                <a:solidFill>
                  <a:prstClr val="black"/>
                </a:solidFill>
              </a:rPr>
            </a:br>
            <a:r>
              <a:rPr kumimoji="0" lang="en-US" altLang="zh-TW" sz="2000" b="1" dirty="0">
                <a:solidFill>
                  <a:prstClr val="black"/>
                </a:solidFill>
              </a:rPr>
              <a:t> </a:t>
            </a:r>
            <a:r>
              <a:rPr kumimoji="0" lang="zh-TW" altLang="en-US" sz="2000" b="1" dirty="0">
                <a:solidFill>
                  <a:schemeClr val="bg1">
                    <a:lumMod val="50000"/>
                  </a:schemeClr>
                </a:solidFill>
              </a:rPr>
              <a:t>設計各賦形劑與主成分依比例混合，進行賦形劑相容性試驗。    </a:t>
            </a:r>
            <a:endParaRPr kumimoji="0" lang="en-US" altLang="zh-TW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 eaLnBrk="1" fontAlgn="auto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defRPr/>
            </a:pPr>
            <a:r>
              <a:rPr kumimoji="0" lang="zh-TW" altLang="en-US" sz="2000" b="1" dirty="0">
                <a:solidFill>
                  <a:prstClr val="black"/>
                </a:solidFill>
              </a:rPr>
              <a:t> 配方試製與分析</a:t>
            </a:r>
            <a:endParaRPr kumimoji="0" lang="en-US" altLang="zh-TW" sz="2000" b="1" dirty="0">
              <a:solidFill>
                <a:prstClr val="black"/>
              </a:solidFill>
            </a:endParaRPr>
          </a:p>
          <a:p>
            <a:pPr marL="0" indent="0" eaLnBrk="1" fontAlgn="auto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kumimoji="0" lang="zh-TW" altLang="en-US" sz="2000" dirty="0">
                <a:solidFill>
                  <a:prstClr val="black"/>
                </a:solidFill>
              </a:rPr>
              <a:t>        </a:t>
            </a:r>
            <a:r>
              <a:rPr kumimoji="0" lang="zh-TW" altLang="en-US" sz="2000" b="1" dirty="0">
                <a:solidFill>
                  <a:schemeClr val="bg1">
                    <a:lumMod val="50000"/>
                  </a:schemeClr>
                </a:solidFill>
              </a:rPr>
              <a:t>依錠劑劑型設計配方，與對照藥進行溶離比對，從中選出最佳配方。</a:t>
            </a:r>
            <a:endParaRPr kumimoji="0" lang="en-US" altLang="zh-TW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endParaRPr lang="zh-TW" altLang="en-US" sz="1800" b="1" baseline="0" dirty="0"/>
          </a:p>
          <a:p>
            <a:pPr marL="457200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 startAt="5"/>
              <a:defRPr/>
            </a:pPr>
            <a:endParaRPr kumimoji="0" lang="en-US" altLang="zh-TW" sz="1800" b="1" dirty="0">
              <a:solidFill>
                <a:prstClr val="black"/>
              </a:solidFill>
              <a:latin typeface="+mn-ea"/>
              <a:ea typeface="+mn-ea"/>
            </a:endParaRPr>
          </a:p>
          <a:p>
            <a:pPr marL="0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kumimoji="0" lang="zh-TW" altLang="en-US" sz="1800" dirty="0">
                <a:solidFill>
                  <a:prstClr val="black"/>
                </a:solidFill>
                <a:latin typeface="+mn-ea"/>
                <a:ea typeface="+mn-ea"/>
              </a:rPr>
              <a:t>       </a:t>
            </a:r>
            <a:endParaRPr kumimoji="0" lang="en-US" altLang="zh-TW" sz="1800" dirty="0">
              <a:solidFill>
                <a:prstClr val="black"/>
              </a:solidFill>
              <a:latin typeface="+mn-ea"/>
              <a:ea typeface="+mn-ea"/>
            </a:endParaRPr>
          </a:p>
          <a:p>
            <a:pPr marL="0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endParaRPr kumimoji="0" lang="en-US" altLang="zh-TW" sz="1800" dirty="0">
              <a:solidFill>
                <a:prstClr val="black"/>
              </a:solidFill>
              <a:latin typeface="+mn-ea"/>
              <a:ea typeface="+mn-ea"/>
            </a:endParaRPr>
          </a:p>
          <a:p>
            <a:pPr marL="0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endParaRPr kumimoji="0" lang="en-US" altLang="zh-TW" sz="1800" dirty="0">
              <a:solidFill>
                <a:prstClr val="black"/>
              </a:solidFill>
              <a:latin typeface="+mn-ea"/>
              <a:ea typeface="+mn-ea"/>
            </a:endParaRPr>
          </a:p>
          <a:p>
            <a:pPr marL="0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kumimoji="0" lang="zh-TW" altLang="en-US" sz="1800" b="1" dirty="0">
                <a:solidFill>
                  <a:prstClr val="black"/>
                </a:solidFill>
                <a:latin typeface="+mn-ea"/>
                <a:ea typeface="+mn-ea"/>
              </a:rPr>
              <a:t>      </a:t>
            </a:r>
            <a:endParaRPr kumimoji="0" lang="en-US" altLang="zh-TW" sz="1800" b="1" dirty="0">
              <a:solidFill>
                <a:prstClr val="black"/>
              </a:solidFill>
              <a:latin typeface="+mn-ea"/>
              <a:ea typeface="+mn-ea"/>
            </a:endParaRPr>
          </a:p>
          <a:p>
            <a:pPr marL="0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kumimoji="0" lang="zh-TW" altLang="en-US" sz="1800" b="1" kern="1200" dirty="0">
                <a:solidFill>
                  <a:prstClr val="black"/>
                </a:solidFill>
                <a:latin typeface="+mn-ea"/>
                <a:ea typeface="+mn-ea"/>
              </a:rPr>
              <a:t>       </a:t>
            </a:r>
            <a:endParaRPr kumimoji="0" lang="en-US" altLang="zh-TW" sz="1800" b="1" kern="1200" dirty="0">
              <a:solidFill>
                <a:srgbClr val="0000FF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B188FE-0DCC-6AAD-66F5-7234C64A7A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0ACD59B-9145-9BB9-9694-E5E88749E0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48915" y="321700"/>
            <a:ext cx="8894169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</a:t>
            </a:r>
            <a:r>
              <a:rPr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申請品項 </a:t>
            </a:r>
            <a:r>
              <a:rPr lang="zh-TW" altLang="en-US" u="sng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u="sng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u="sng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品項名稱</a:t>
            </a:r>
            <a:r>
              <a:rPr lang="en-US" altLang="zh-TW" u="sng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u="sng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</a:t>
            </a:r>
            <a:r>
              <a:rPr spc="-1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介紹</a:t>
            </a:r>
            <a:endParaRPr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19ADF409-1068-0A8D-C78B-41567935786B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20D16379-EE19-2F19-8477-9641B903C6FC}"/>
              </a:ext>
            </a:extLst>
          </p:cNvPr>
          <p:cNvSpPr txBox="1"/>
          <p:nvPr/>
        </p:nvSpPr>
        <p:spPr>
          <a:xfrm>
            <a:off x="1295399" y="1328811"/>
            <a:ext cx="4038601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z="2000" b="1" spc="-15" dirty="0">
                <a:latin typeface="微軟正黑體"/>
                <a:cs typeface="微軟正黑體"/>
              </a:rPr>
              <a:t>一</a:t>
            </a:r>
            <a:r>
              <a:rPr sz="2000" b="1" spc="-15" dirty="0">
                <a:latin typeface="微軟正黑體"/>
                <a:cs typeface="微軟正黑體"/>
              </a:rPr>
              <a:t>、</a:t>
            </a:r>
            <a:r>
              <a:rPr lang="zh-TW" altLang="en-US" sz="2000" b="1" spc="-15" dirty="0">
                <a:latin typeface="微軟正黑體"/>
                <a:cs typeface="微軟正黑體"/>
              </a:rPr>
              <a:t>品項名稱</a:t>
            </a:r>
            <a:r>
              <a:rPr lang="en-US" altLang="zh-TW" sz="2000" b="1" spc="-15" dirty="0">
                <a:latin typeface="微軟正黑體"/>
                <a:cs typeface="微軟正黑體"/>
              </a:rPr>
              <a:t>(</a:t>
            </a:r>
            <a:r>
              <a:rPr lang="zh-TW" altLang="en-US" sz="2000" b="1" spc="-15" dirty="0">
                <a:latin typeface="微軟正黑體"/>
                <a:cs typeface="微軟正黑體"/>
              </a:rPr>
              <a:t>含結構式</a:t>
            </a:r>
            <a:r>
              <a:rPr lang="en-US" altLang="zh-TW" sz="2000" b="1" spc="-15" dirty="0">
                <a:latin typeface="微軟正黑體"/>
                <a:cs typeface="微軟正黑體"/>
              </a:rPr>
              <a:t>)</a:t>
            </a:r>
            <a:endParaRPr sz="2000" dirty="0">
              <a:latin typeface="微軟正黑體"/>
              <a:cs typeface="微軟正黑體"/>
            </a:endParaRPr>
          </a:p>
        </p:txBody>
      </p:sp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F448BD85-27FC-C675-F514-A4A26B3B5A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787361"/>
              </p:ext>
            </p:extLst>
          </p:nvPr>
        </p:nvGraphicFramePr>
        <p:xfrm>
          <a:off x="1524000" y="2209800"/>
          <a:ext cx="8646795" cy="3124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72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73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6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b="1" spc="-15" dirty="0">
                          <a:latin typeface="微軟正黑體"/>
                          <a:cs typeface="微軟正黑體"/>
                        </a:rPr>
                        <a:t>結構式：</a:t>
                      </a:r>
                      <a:endParaRPr sz="20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6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b="1" spc="-15" dirty="0">
                          <a:latin typeface="微軟正黑體"/>
                          <a:cs typeface="微軟正黑體"/>
                        </a:rPr>
                        <a:t>分子量：</a:t>
                      </a:r>
                      <a:endParaRPr sz="20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6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000" b="1" spc="145" dirty="0">
                          <a:latin typeface="微軟正黑體"/>
                          <a:cs typeface="微軟正黑體"/>
                        </a:rPr>
                        <a:t>外觀:</a:t>
                      </a:r>
                      <a:endParaRPr sz="20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6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lang="zh-TW" altLang="en-US" sz="2000" b="1" spc="-2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溶解度</a:t>
                      </a:r>
                      <a:r>
                        <a:rPr sz="2000" b="1" spc="-20" dirty="0">
                          <a:solidFill>
                            <a:schemeClr val="tx1"/>
                          </a:solidFill>
                          <a:latin typeface="微軟正黑體"/>
                          <a:cs typeface="微軟正黑體"/>
                        </a:rPr>
                        <a:t>：</a:t>
                      </a:r>
                      <a:endParaRPr sz="2000" dirty="0">
                        <a:solidFill>
                          <a:schemeClr val="tx1"/>
                        </a:solidFill>
                        <a:latin typeface="微軟正黑體"/>
                        <a:cs typeface="微軟正黑體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6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微軟正黑體"/>
                          <a:cs typeface="微軟正黑體"/>
                        </a:rPr>
                        <a:t>BCS</a:t>
                      </a:r>
                      <a:r>
                        <a:rPr sz="2000" b="1" spc="-40" dirty="0">
                          <a:latin typeface="微軟正黑體"/>
                          <a:cs typeface="微軟正黑體"/>
                        </a:rPr>
                        <a:t> </a:t>
                      </a:r>
                      <a:r>
                        <a:rPr sz="2000" b="1" dirty="0">
                          <a:latin typeface="微軟正黑體"/>
                          <a:cs typeface="微軟正黑體"/>
                        </a:rPr>
                        <a:t>Class</a:t>
                      </a:r>
                      <a:r>
                        <a:rPr sz="2000" b="1" spc="-25" dirty="0">
                          <a:latin typeface="微軟正黑體"/>
                          <a:cs typeface="微軟正黑體"/>
                        </a:rPr>
                        <a:t> </a:t>
                      </a:r>
                      <a:r>
                        <a:rPr sz="2000" b="1" spc="-50" dirty="0">
                          <a:latin typeface="微軟正黑體"/>
                          <a:cs typeface="微軟正黑體"/>
                        </a:rPr>
                        <a:t>:</a:t>
                      </a:r>
                      <a:endParaRPr sz="20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2574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8915" y="321700"/>
            <a:ext cx="8894169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</a:t>
            </a:r>
            <a:r>
              <a:rPr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申請品項 </a:t>
            </a:r>
            <a:r>
              <a:rPr lang="zh-TW" altLang="en-US" u="sng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u="sng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u="sng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品項名稱</a:t>
            </a:r>
            <a:r>
              <a:rPr lang="en-US" altLang="zh-TW" u="sng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u="sng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</a:t>
            </a:r>
            <a:r>
              <a:rPr spc="-1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介紹</a:t>
            </a:r>
            <a:endParaRPr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95400" y="1252813"/>
            <a:ext cx="6705600" cy="2692404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二</a:t>
            </a:r>
            <a:r>
              <a:rPr sz="2000" b="1" spc="-10" dirty="0">
                <a:latin typeface="微軟正黑體"/>
                <a:cs typeface="微軟正黑體"/>
              </a:rPr>
              <a:t>、</a:t>
            </a:r>
            <a:r>
              <a:rPr sz="2000" b="1" spc="-10" dirty="0" err="1">
                <a:latin typeface="微軟正黑體"/>
                <a:cs typeface="微軟正黑體"/>
              </a:rPr>
              <a:t>適應症說明</a:t>
            </a:r>
            <a:endParaRPr sz="2000" dirty="0">
              <a:latin typeface="微軟正黑體"/>
              <a:cs typeface="微軟正黑體"/>
            </a:endParaRPr>
          </a:p>
          <a:p>
            <a:pPr marL="911860" indent="-391795">
              <a:lnSpc>
                <a:spcPct val="100000"/>
              </a:lnSpc>
              <a:spcBef>
                <a:spcPts val="1200"/>
              </a:spcBef>
              <a:buAutoNum type="arabicParenBoth"/>
              <a:tabLst>
                <a:tab pos="911860" algn="l"/>
              </a:tabLst>
            </a:pPr>
            <a:r>
              <a:rPr sz="2000" b="1" spc="-25" dirty="0" err="1">
                <a:latin typeface="微軟正黑體"/>
                <a:cs typeface="微軟正黑體"/>
              </a:rPr>
              <a:t>治療</a:t>
            </a:r>
            <a:r>
              <a:rPr lang="en-US" altLang="zh-TW" sz="2000" b="1" spc="-25" dirty="0" err="1">
                <a:latin typeface="微軟正黑體"/>
                <a:cs typeface="微軟正黑體"/>
              </a:rPr>
              <a:t>XX</a:t>
            </a:r>
            <a:r>
              <a:rPr lang="zh-TW" altLang="en-US" sz="2000" b="1" spc="-25" dirty="0">
                <a:latin typeface="微軟正黑體"/>
                <a:cs typeface="微軟正黑體"/>
              </a:rPr>
              <a:t>適應症</a:t>
            </a:r>
            <a:endParaRPr sz="2000" dirty="0">
              <a:latin typeface="微軟正黑體"/>
              <a:cs typeface="微軟正黑體"/>
            </a:endParaRPr>
          </a:p>
          <a:p>
            <a:pPr marL="911860" indent="-391795">
              <a:spcBef>
                <a:spcPts val="1200"/>
              </a:spcBef>
              <a:buFontTx/>
              <a:buAutoNum type="arabicParenBoth"/>
              <a:tabLst>
                <a:tab pos="911860" algn="l"/>
              </a:tabLst>
            </a:pPr>
            <a:r>
              <a:rPr lang="zh-TW" altLang="en-US" sz="2000" b="1" spc="-25" dirty="0">
                <a:latin typeface="微軟正黑體"/>
                <a:cs typeface="微軟正黑體"/>
              </a:rPr>
              <a:t>治療</a:t>
            </a:r>
            <a:r>
              <a:rPr lang="en-US" altLang="zh-TW" sz="2000" b="1" spc="-25" dirty="0">
                <a:latin typeface="微軟正黑體"/>
                <a:cs typeface="微軟正黑體"/>
              </a:rPr>
              <a:t>XX</a:t>
            </a:r>
            <a:r>
              <a:rPr lang="zh-TW" altLang="en-US" sz="2000" b="1" spc="-25" dirty="0">
                <a:latin typeface="微軟正黑體"/>
                <a:cs typeface="微軟正黑體"/>
              </a:rPr>
              <a:t>適應症</a:t>
            </a:r>
            <a:endParaRPr sz="20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1685"/>
              </a:spcBef>
            </a:pPr>
            <a:endParaRPr sz="2000" dirty="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</a:pPr>
            <a:r>
              <a:rPr lang="zh-TW" altLang="en-US" sz="2000" b="1" spc="-10" dirty="0">
                <a:latin typeface="微軟正黑體"/>
                <a:cs typeface="微軟正黑體"/>
              </a:rPr>
              <a:t>三</a:t>
            </a:r>
            <a:r>
              <a:rPr sz="2000" b="1" spc="-10" dirty="0">
                <a:latin typeface="微軟正黑體"/>
                <a:cs typeface="微軟正黑體"/>
              </a:rPr>
              <a:t>、案件亮點</a:t>
            </a:r>
            <a:endParaRPr sz="2000" dirty="0">
              <a:latin typeface="微軟正黑體"/>
              <a:cs typeface="微軟正黑體"/>
            </a:endParaRP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運用新製程技術開發內容</a:t>
            </a:r>
            <a:endParaRPr sz="2000" dirty="0">
              <a:latin typeface="微軟正黑體"/>
              <a:cs typeface="微軟正黑體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95400" y="5013399"/>
            <a:ext cx="441960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z="2000" b="1" spc="-15" dirty="0">
                <a:latin typeface="微軟正黑體"/>
                <a:cs typeface="微軟正黑體"/>
              </a:rPr>
              <a:t>四</a:t>
            </a:r>
            <a:r>
              <a:rPr sz="2000" b="1" spc="-15" dirty="0">
                <a:latin typeface="微軟正黑體"/>
                <a:cs typeface="微軟正黑體"/>
              </a:rPr>
              <a:t>、國內 / 外 </a:t>
            </a:r>
            <a:r>
              <a:rPr sz="2000" b="1" spc="-15" dirty="0" err="1">
                <a:latin typeface="微軟正黑體"/>
                <a:cs typeface="微軟正黑體"/>
              </a:rPr>
              <a:t>學名藥廠</a:t>
            </a:r>
            <a:r>
              <a:rPr lang="zh-TW" altLang="en-US" sz="2000" b="1" spc="-15" dirty="0">
                <a:latin typeface="微軟正黑體"/>
                <a:cs typeface="微軟正黑體"/>
              </a:rPr>
              <a:t>取證狀況</a:t>
            </a:r>
            <a:endParaRPr sz="2000" dirty="0">
              <a:latin typeface="微軟正黑體"/>
              <a:cs typeface="微軟正黑體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9402" y="1099608"/>
            <a:ext cx="4883712" cy="430887"/>
          </a:xfrm>
        </p:spPr>
        <p:txBody>
          <a:bodyPr/>
          <a:lstStyle/>
          <a:p>
            <a:pPr algn="l"/>
            <a:r>
              <a:rPr lang="zh-TW" altLang="en-US" sz="2800" dirty="0"/>
              <a:t>目標產品概況</a:t>
            </a:r>
            <a:r>
              <a:rPr lang="en-US" altLang="zh-TW" sz="2800" dirty="0"/>
              <a:t>(TPP)</a:t>
            </a:r>
            <a:endParaRPr lang="zh-TW" altLang="en-US" sz="2800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02770"/>
              </p:ext>
            </p:extLst>
          </p:nvPr>
        </p:nvGraphicFramePr>
        <p:xfrm>
          <a:off x="719402" y="1649692"/>
          <a:ext cx="10753195" cy="4827308"/>
        </p:xfrm>
        <a:graphic>
          <a:graphicData uri="http://schemas.openxmlformats.org/drawingml/2006/table">
            <a:tbl>
              <a:tblPr firstRow="1" bandRow="1"/>
              <a:tblGrid>
                <a:gridCol w="4157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957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7308"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800" b="1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Item</a:t>
                      </a:r>
                      <a:r>
                        <a:rPr lang="zh-TW" altLang="en-US" sz="1800" b="1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（項目）</a:t>
                      </a:r>
                    </a:p>
                  </a:txBody>
                  <a:tcPr marL="91464" marR="914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800" b="1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Target</a:t>
                      </a:r>
                      <a:r>
                        <a:rPr lang="en-US" altLang="zh-TW" sz="1800" b="1" baseline="0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Profile</a:t>
                      </a:r>
                      <a:r>
                        <a:rPr lang="zh-TW" altLang="en-US" sz="1800" b="1" baseline="0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（產品概況）</a:t>
                      </a:r>
                      <a:endParaRPr lang="zh-TW" altLang="en-US" sz="1800" b="1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64" marR="914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0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lang="en-US" altLang="zh-TW" sz="1800" b="1" spc="-1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+mn-cs"/>
                        </a:rPr>
                        <a:t>Mechanism</a:t>
                      </a: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（藥物機轉）</a:t>
                      </a:r>
                    </a:p>
                  </a:txBody>
                  <a:tcPr marL="91464" marR="914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2000">
                        <a:lnSpc>
                          <a:spcPct val="100000"/>
                        </a:lnSpc>
                      </a:pPr>
                      <a:endParaRPr lang="zh-TW" altLang="en-US" sz="800" b="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9" marR="914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9080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spc="-1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+mn-cs"/>
                        </a:rPr>
                        <a:t>Route of Administration</a:t>
                      </a: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（給藥途徑</a:t>
                      </a: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+mn-cs"/>
                        </a:rPr>
                        <a:t>）</a:t>
                      </a:r>
                    </a:p>
                  </a:txBody>
                  <a:tcPr marL="53989" marR="53989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200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3195" algn="l"/>
                          <a:tab pos="201295" algn="l"/>
                        </a:tabLst>
                      </a:pPr>
                      <a:endParaRPr lang="zh-TW" sz="800" b="0" kern="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9" marR="53989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0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9080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spc="-1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+mn-cs"/>
                        </a:rPr>
                        <a:t>Product Formulation </a:t>
                      </a: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+mn-cs"/>
                        </a:rPr>
                        <a:t>（</a:t>
                      </a: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配方組成）</a:t>
                      </a:r>
                    </a:p>
                  </a:txBody>
                  <a:tcPr marL="53989" marR="53989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3195" algn="l"/>
                          <a:tab pos="201295" algn="l"/>
                        </a:tabLst>
                      </a:pPr>
                      <a:endParaRPr lang="zh-TW" sz="800" b="0" kern="1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9" marR="53989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000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9080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spc="-1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+mn-cs"/>
                        </a:rPr>
                        <a:t>Dose Schedule</a:t>
                      </a: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（劑量）</a:t>
                      </a:r>
                    </a:p>
                  </a:txBody>
                  <a:tcPr marL="53989" marR="53989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2560" algn="l"/>
                        </a:tabLst>
                      </a:pPr>
                      <a:endParaRPr lang="zh-TW" sz="800" b="0" kern="1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9" marR="53989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000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9080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b="1" spc="-15" dirty="0" err="1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+mn-cs"/>
                        </a:rPr>
                        <a:t>Tmax</a:t>
                      </a: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（達峰時間）</a:t>
                      </a:r>
                    </a:p>
                  </a:txBody>
                  <a:tcPr marL="53989" marR="53989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63195" algn="l"/>
                          <a:tab pos="201295" algn="l"/>
                        </a:tabLst>
                      </a:pPr>
                      <a:endParaRPr lang="zh-TW" sz="800" b="0" kern="1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53989" marR="53989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b="1" spc="-1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+mn-cs"/>
                        </a:rPr>
                        <a:t>Bioavailability</a:t>
                      </a: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（生體可用率）</a:t>
                      </a:r>
                    </a:p>
                  </a:txBody>
                  <a:tcPr marL="53989" marR="53989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63195" algn="l"/>
                          <a:tab pos="201295" algn="l"/>
                        </a:tabLst>
                      </a:pPr>
                      <a:endParaRPr lang="zh-TW" sz="800" b="0" kern="1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53989" marR="53989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6248035"/>
                  </a:ext>
                </a:extLst>
              </a:tr>
            </a:tbl>
          </a:graphicData>
        </a:graphic>
      </p:graphicFrame>
      <p:sp>
        <p:nvSpPr>
          <p:cNvPr id="4" name="object 2">
            <a:extLst>
              <a:ext uri="{FF2B5EF4-FFF2-40B4-BE49-F238E27FC236}">
                <a16:creationId xmlns:a16="http://schemas.microsoft.com/office/drawing/2014/main" id="{14F44F00-6224-3F30-F31F-5D1EBDE8AE97}"/>
              </a:ext>
            </a:extLst>
          </p:cNvPr>
          <p:cNvSpPr txBox="1">
            <a:spLocks/>
          </p:cNvSpPr>
          <p:nvPr/>
        </p:nvSpPr>
        <p:spPr>
          <a:xfrm>
            <a:off x="1648915" y="321700"/>
            <a:ext cx="8894169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ctr">
              <a:defRPr sz="4400" b="1" i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 panose="020B0604030504040204" pitchFamily="34" charset="-120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zh-TW" altLang="en-US" spc="-10"/>
              <a:t>參、申請品項 </a:t>
            </a:r>
            <a:r>
              <a:rPr lang="zh-TW" altLang="en-US" u="sng" spc="-10"/>
              <a:t> </a:t>
            </a:r>
            <a:r>
              <a:rPr lang="en-US" altLang="zh-TW" u="sng" spc="-10"/>
              <a:t>(</a:t>
            </a:r>
            <a:r>
              <a:rPr lang="zh-TW" altLang="en-US" u="sng" spc="-10"/>
              <a:t>品項名稱</a:t>
            </a:r>
            <a:r>
              <a:rPr lang="en-US" altLang="zh-TW" u="sng" spc="-10"/>
              <a:t>)</a:t>
            </a:r>
            <a:r>
              <a:rPr lang="zh-TW" altLang="en-US" u="sng" spc="-10"/>
              <a:t>  </a:t>
            </a:r>
            <a:r>
              <a:rPr lang="zh-TW" altLang="en-US" spc="-10"/>
              <a:t>及介紹</a:t>
            </a:r>
            <a:endParaRPr lang="zh-TW" altLang="en-US" spc="-10" dirty="0"/>
          </a:p>
        </p:txBody>
      </p:sp>
    </p:spTree>
    <p:extLst>
      <p:ext uri="{BB962C8B-B14F-4D97-AF65-F5344CB8AC3E}">
        <p14:creationId xmlns:p14="http://schemas.microsoft.com/office/powerpoint/2010/main" val="2658970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肆</a:t>
            </a:r>
            <a:r>
              <a:rPr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技術困難度</a:t>
            </a:r>
            <a:endParaRPr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332000" y="1080000"/>
            <a:ext cx="4078200" cy="400173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 err="1">
                <a:latin typeface="微軟正黑體"/>
                <a:cs typeface="微軟正黑體"/>
              </a:rPr>
              <a:t>一、輔導重點</a:t>
            </a:r>
            <a:endParaRPr sz="2000" dirty="0">
              <a:latin typeface="微軟正黑體"/>
              <a:cs typeface="微軟正黑體"/>
            </a:endParaRPr>
          </a:p>
          <a:p>
            <a:pPr marL="493395">
              <a:lnSpc>
                <a:spcPct val="100000"/>
              </a:lnSpc>
              <a:spcBef>
                <a:spcPts val="1664"/>
              </a:spcBef>
            </a:pPr>
            <a:r>
              <a:rPr sz="2000" b="1" dirty="0">
                <a:latin typeface="微軟正黑體"/>
                <a:cs typeface="微軟正黑體"/>
              </a:rPr>
              <a:t>(1</a:t>
            </a:r>
            <a:r>
              <a:rPr sz="2000" b="1" spc="-20" dirty="0">
                <a:latin typeface="微軟正黑體"/>
                <a:cs typeface="微軟正黑體"/>
              </a:rPr>
              <a:t>) </a:t>
            </a:r>
            <a:r>
              <a:rPr sz="2000" b="1" spc="-20" dirty="0" err="1">
                <a:latin typeface="微軟正黑體"/>
                <a:cs typeface="微軟正黑體"/>
              </a:rPr>
              <a:t>技術門檻</a:t>
            </a:r>
            <a:endParaRPr lang="en-US" sz="2000" b="1" spc="-20" dirty="0">
              <a:latin typeface="微軟正黑體"/>
              <a:cs typeface="微軟正黑體"/>
            </a:endParaRPr>
          </a:p>
          <a:p>
            <a:pPr marL="493395">
              <a:lnSpc>
                <a:spcPct val="100000"/>
              </a:lnSpc>
              <a:spcBef>
                <a:spcPts val="1664"/>
              </a:spcBef>
            </a:pPr>
            <a:endParaRPr lang="en-US" sz="2000" b="1" spc="-20" dirty="0">
              <a:latin typeface="微軟正黑體"/>
              <a:cs typeface="微軟正黑體"/>
            </a:endParaRPr>
          </a:p>
          <a:p>
            <a:pPr marL="493395">
              <a:lnSpc>
                <a:spcPct val="100000"/>
              </a:lnSpc>
              <a:spcBef>
                <a:spcPts val="1664"/>
              </a:spcBef>
            </a:pPr>
            <a:endParaRPr lang="en-US" sz="2000" b="1" spc="-20" dirty="0">
              <a:latin typeface="微軟正黑體"/>
              <a:cs typeface="微軟正黑體"/>
            </a:endParaRPr>
          </a:p>
          <a:p>
            <a:pPr marL="493395">
              <a:spcBef>
                <a:spcPts val="1664"/>
              </a:spcBef>
            </a:pPr>
            <a:r>
              <a:rPr lang="en-US" altLang="zh-TW" sz="2000" b="1" dirty="0">
                <a:latin typeface="微軟正黑體"/>
                <a:cs typeface="微軟正黑體"/>
              </a:rPr>
              <a:t>(2</a:t>
            </a:r>
            <a:r>
              <a:rPr lang="en-US" altLang="zh-TW" sz="2000" b="1" spc="-20" dirty="0">
                <a:latin typeface="微軟正黑體"/>
                <a:cs typeface="微軟正黑體"/>
              </a:rPr>
              <a:t>) </a:t>
            </a:r>
            <a:r>
              <a:rPr lang="zh-TW" altLang="en-US" sz="2000" b="1" spc="-20" dirty="0">
                <a:latin typeface="微軟正黑體"/>
                <a:cs typeface="微軟正黑體"/>
              </a:rPr>
              <a:t>應對策略</a:t>
            </a:r>
            <a:endParaRPr lang="en-US" altLang="zh-TW" sz="2000" b="1" spc="-20" dirty="0">
              <a:latin typeface="微軟正黑體"/>
              <a:cs typeface="微軟正黑體"/>
            </a:endParaRPr>
          </a:p>
          <a:p>
            <a:pPr marL="493395">
              <a:spcBef>
                <a:spcPts val="1664"/>
              </a:spcBef>
            </a:pPr>
            <a:endParaRPr lang="en-US" altLang="zh-TW" sz="2000" b="1" spc="-20" dirty="0">
              <a:latin typeface="微軟正黑體"/>
              <a:cs typeface="微軟正黑體"/>
            </a:endParaRPr>
          </a:p>
          <a:p>
            <a:pPr marL="493395">
              <a:spcBef>
                <a:spcPts val="1664"/>
              </a:spcBef>
            </a:pPr>
            <a:endParaRPr lang="en-US" altLang="zh-TW" sz="2000" b="1" spc="-20" dirty="0">
              <a:latin typeface="微軟正黑體"/>
              <a:cs typeface="微軟正黑體"/>
            </a:endParaRPr>
          </a:p>
          <a:p>
            <a:pPr marL="493395">
              <a:spcBef>
                <a:spcPts val="1664"/>
              </a:spcBef>
            </a:pPr>
            <a:endParaRPr lang="zh-TW" altLang="en-US" sz="2000" dirty="0">
              <a:latin typeface="微軟正黑體"/>
              <a:cs typeface="微軟正黑體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肆、技術困難度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332000" y="1080000"/>
            <a:ext cx="20618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latin typeface="微軟正黑體"/>
                <a:cs typeface="微軟正黑體"/>
              </a:rPr>
              <a:t>二、前期開發評估</a:t>
            </a:r>
            <a:endParaRPr sz="2000" dirty="0">
              <a:latin typeface="微軟正黑體"/>
              <a:cs typeface="微軟正黑體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911584"/>
              </p:ext>
            </p:extLst>
          </p:nvPr>
        </p:nvGraphicFramePr>
        <p:xfrm>
          <a:off x="1332001" y="1620000"/>
          <a:ext cx="10174200" cy="46183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73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284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21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80"/>
                        </a:spcBef>
                      </a:pPr>
                      <a:r>
                        <a:rPr lang="zh-TW" altLang="en-US" sz="1800" b="1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計畫工作分項</a:t>
                      </a:r>
                      <a:endParaRPr lang="zh-TW" alt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3810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80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目標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752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80"/>
                        </a:spcBef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實際執行情形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752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1380"/>
                        </a:spcBef>
                      </a:pP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進度評估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1752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65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995"/>
                        </a:spcBef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專利與資料蒐集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2533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995"/>
                        </a:spcBef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完成計畫執行評估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2533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565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原料藥與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對照藥物分析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162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marR="1507490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sz="1800" b="1" spc="-10" dirty="0" err="1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完成原料藥分</a:t>
                      </a:r>
                      <a:r>
                        <a:rPr lang="zh-TW" altLang="en-US" sz="1800" b="1" spc="-1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析</a:t>
                      </a:r>
                      <a:endParaRPr lang="en-US" altLang="zh-TW" sz="1800" b="1" spc="-1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marL="90805" marR="1507490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sz="1800" b="1" spc="-10" dirty="0" err="1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完成對照藥分析</a:t>
                      </a:r>
                      <a:endParaRPr sz="1800" b="1" spc="-1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162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65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995"/>
                        </a:spcBef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賦形劑分析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2533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995"/>
                        </a:spcBef>
                      </a:pPr>
                      <a:r>
                        <a:rPr sz="1800" b="1" spc="-5" dirty="0">
                          <a:latin typeface="微軟正黑體"/>
                          <a:cs typeface="微軟正黑體"/>
                        </a:rPr>
                        <a:t>完成賦形劑相容性分析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2533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565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995"/>
                        </a:spcBef>
                      </a:pP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處方試製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2533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5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01C3EA21-3521-C272-9198-1F5FD7D2F87B}"/>
              </a:ext>
            </a:extLst>
          </p:cNvPr>
          <p:cNvSpPr txBox="1"/>
          <p:nvPr/>
        </p:nvSpPr>
        <p:spPr>
          <a:xfrm>
            <a:off x="10765400" y="32712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</a:rPr>
              <a:t>填寫範例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1012</TotalTime>
  <Words>1046</Words>
  <Application>Microsoft Office PowerPoint</Application>
  <PresentationFormat>寬螢幕</PresentationFormat>
  <Paragraphs>304</Paragraphs>
  <Slides>20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6" baseType="lpstr">
      <vt:lpstr>微軟正黑體</vt:lpstr>
      <vt:lpstr>標楷體</vt:lpstr>
      <vt:lpstr>Arial</vt:lpstr>
      <vt:lpstr>Calibri</vt:lpstr>
      <vt:lpstr>Times New Roman</vt:lpstr>
      <vt:lpstr>Office Theme</vt:lpstr>
      <vt:lpstr>115年度高值藥品發展與新製程技術拓展計畫 高值藥品技術輔導</vt:lpstr>
      <vt:lpstr>簡報大綱</vt:lpstr>
      <vt:lpstr>壹、廠商基本資料</vt:lpstr>
      <vt:lpstr>貳、計畫目的</vt:lpstr>
      <vt:lpstr>參、申請品項  (品項名稱)  及介紹</vt:lpstr>
      <vt:lpstr>參、申請品項  (品項名稱)  及介紹</vt:lpstr>
      <vt:lpstr>目標產品概況(TPP)</vt:lpstr>
      <vt:lpstr>肆、技術困難度</vt:lpstr>
      <vt:lpstr>肆、技術困難度</vt:lpstr>
      <vt:lpstr>伍、專利現況及佈局</vt:lpstr>
      <vt:lpstr>陸、市場競爭力及效益</vt:lpstr>
      <vt:lpstr>陸、市場競爭力及效益</vt:lpstr>
      <vt:lpstr>陸、市場競爭力及效益</vt:lpstr>
      <vt:lpstr>陸、市場競爭力及效益</vt:lpstr>
      <vt:lpstr>柒、廠商品項執行承接能力及資源投入說明</vt:lpstr>
      <vt:lpstr>柒、廠商品項執行承接能力及資源投入說明</vt:lpstr>
      <vt:lpstr>柒、廠商品項執行承接能力及資源投入說明</vt:lpstr>
      <vt:lpstr>捌、時程規劃</vt:lpstr>
      <vt:lpstr>玖、總結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of Selegirin OD (PITDC)</dc:title>
  <dc:creator>林澤青</dc:creator>
  <cp:lastModifiedBy>廖萱婷</cp:lastModifiedBy>
  <cp:revision>56</cp:revision>
  <cp:lastPrinted>2026-01-23T06:21:34Z</cp:lastPrinted>
  <dcterms:created xsi:type="dcterms:W3CDTF">2025-01-03T12:14:48Z</dcterms:created>
  <dcterms:modified xsi:type="dcterms:W3CDTF">2026-02-10T07:22:41Z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2024-02-29T00:00:00Z</vt:filetime>
  </property>
  <property fmtid="{D5CDD505-2E9C-101B-9397-08002B2CF9AE}" pid="3" name="Creator">
    <vt:lpwstr>Acrobat PDFMaker 23 for PowerPoint</vt:lpwstr>
  </property>
  <property fmtid="{D5CDD505-2E9C-101B-9397-08002B2CF9AE}" pid="4" name="LastSaved">
    <vt:filetime>2025-01-03T00:00:00Z</vt:filetime>
  </property>
  <property fmtid="{D5CDD505-2E9C-101B-9397-08002B2CF9AE}" pid="5" name="Producer">
    <vt:lpwstr>Adobe PDF Library 23.8.75</vt:lpwstr>
  </property>
</Properties>
</file>