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7" r:id="rId3"/>
    <p:sldId id="270" r:id="rId4"/>
    <p:sldId id="271" r:id="rId5"/>
    <p:sldId id="273" r:id="rId6"/>
    <p:sldId id="274" r:id="rId7"/>
    <p:sldId id="275" r:id="rId8"/>
    <p:sldId id="277" r:id="rId9"/>
    <p:sldId id="278" r:id="rId10"/>
    <p:sldId id="276" r:id="rId11"/>
    <p:sldId id="279" r:id="rId12"/>
    <p:sldId id="268" r:id="rId13"/>
  </p:sldIdLst>
  <p:sldSz cx="12192000" cy="6858000"/>
  <p:notesSz cx="6797675" cy="9926638"/>
  <p:defaultTextStyle>
    <a:defPPr>
      <a:defRPr kern="0"/>
    </a:def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陳偉瑋" initials="陳偉瑋" lastIdx="18" clrIdx="0">
    <p:extLst>
      <p:ext uri="{19B8F6BF-5375-455C-9EA6-DF929625EA0E}">
        <p15:presenceInfo xmlns:p15="http://schemas.microsoft.com/office/powerpoint/2012/main" userId="陳偉瑋"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1116" y="31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47BF984-0D25-4A01-A65D-907791B30D8B}" type="datetimeFigureOut">
              <a:rPr lang="zh-TW" altLang="en-US" smtClean="0"/>
              <a:t>2026/2/10</a:t>
            </a:fld>
            <a:endParaRPr lang="zh-TW" altLang="en-US"/>
          </a:p>
        </p:txBody>
      </p:sp>
      <p:sp>
        <p:nvSpPr>
          <p:cNvPr id="4" name="投影片影像版面配置區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190891D-E504-4503-8586-5233D6375576}" type="slidenum">
              <a:rPr lang="zh-TW" altLang="en-US" smtClean="0"/>
              <a:t>‹#›</a:t>
            </a:fld>
            <a:endParaRPr lang="zh-TW" altLang="en-US"/>
          </a:p>
        </p:txBody>
      </p:sp>
    </p:spTree>
    <p:extLst>
      <p:ext uri="{BB962C8B-B14F-4D97-AF65-F5344CB8AC3E}">
        <p14:creationId xmlns:p14="http://schemas.microsoft.com/office/powerpoint/2010/main" val="89354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677108"/>
          </a:xfrm>
          <a:prstGeom prst="rect">
            <a:avLst/>
          </a:prstGeom>
        </p:spPr>
        <p:txBody>
          <a:bodyPr wrap="square" lIns="0" tIns="0" rIns="0" bIns="0">
            <a:spAutoFit/>
          </a:bodyPr>
          <a:lstStyle>
            <a:lvl1pPr>
              <a:defRPr sz="4400" b="1" i="0">
                <a:solidFill>
                  <a:schemeClr val="tx1"/>
                </a:solidFill>
                <a:latin typeface="微軟正黑體"/>
                <a:cs typeface="微軟正黑體"/>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2/10/2026</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lang="en-US" altLang="zh-TW" spc="-25" smtClean="0"/>
              <a:pPr marL="12700">
                <a:lnSpc>
                  <a:spcPts val="1240"/>
                </a:lnSpc>
              </a:pPr>
              <a:t>‹#›</a:t>
            </a:fld>
            <a:endParaRPr lang="en-US" altLang="zh-TW" spc="-25" dirty="0"/>
          </a:p>
        </p:txBody>
      </p:sp>
      <p:pic>
        <p:nvPicPr>
          <p:cNvPr id="7" name="object 3">
            <a:extLst>
              <a:ext uri="{FF2B5EF4-FFF2-40B4-BE49-F238E27FC236}">
                <a16:creationId xmlns:a16="http://schemas.microsoft.com/office/drawing/2014/main" id="{621B9390-C232-66D5-C1AB-6C292072EDE2}"/>
              </a:ext>
            </a:extLst>
          </p:cNvPr>
          <p:cNvPicPr/>
          <p:nvPr userDrawn="1"/>
        </p:nvPicPr>
        <p:blipFill>
          <a:blip r:embed="rId2" cstate="print"/>
          <a:stretch>
            <a:fillRect/>
          </a:stretch>
        </p:blipFill>
        <p:spPr>
          <a:xfrm>
            <a:off x="76200" y="6309352"/>
            <a:ext cx="2144255" cy="464819"/>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微軟正黑體"/>
                <a:cs typeface="微軟正黑體"/>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2/10/2026</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lang="en-US" altLang="zh-TW" spc="-25" smtClean="0"/>
              <a:pPr marL="12700">
                <a:lnSpc>
                  <a:spcPts val="1240"/>
                </a:lnSpc>
              </a:pPr>
              <a:t>‹#›</a:t>
            </a:fld>
            <a:endParaRPr lang="en-US" altLang="zh-TW" spc="-25" dirty="0"/>
          </a:p>
        </p:txBody>
      </p:sp>
      <p:pic>
        <p:nvPicPr>
          <p:cNvPr id="7" name="object 3">
            <a:extLst>
              <a:ext uri="{FF2B5EF4-FFF2-40B4-BE49-F238E27FC236}">
                <a16:creationId xmlns:a16="http://schemas.microsoft.com/office/drawing/2014/main" id="{5B6235C7-9B9D-6C33-9243-5731D0DC9B28}"/>
              </a:ext>
            </a:extLst>
          </p:cNvPr>
          <p:cNvPicPr/>
          <p:nvPr userDrawn="1"/>
        </p:nvPicPr>
        <p:blipFill>
          <a:blip r:embed="rId2" cstate="print"/>
          <a:stretch>
            <a:fillRect/>
          </a:stretch>
        </p:blipFill>
        <p:spPr>
          <a:xfrm>
            <a:off x="76200" y="6309352"/>
            <a:ext cx="2144255" cy="4648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微軟正黑體"/>
                <a:cs typeface="微軟正黑體"/>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2/10/2026</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lang="en-US" altLang="zh-TW" spc="-25" smtClean="0"/>
              <a:pPr marL="12700">
                <a:lnSpc>
                  <a:spcPts val="1240"/>
                </a:lnSpc>
              </a:pPr>
              <a:t>‹#›</a:t>
            </a:fld>
            <a:endParaRPr lang="en-US" altLang="zh-TW" spc="-25" dirty="0"/>
          </a:p>
        </p:txBody>
      </p:sp>
      <p:pic>
        <p:nvPicPr>
          <p:cNvPr id="8" name="object 3">
            <a:extLst>
              <a:ext uri="{FF2B5EF4-FFF2-40B4-BE49-F238E27FC236}">
                <a16:creationId xmlns:a16="http://schemas.microsoft.com/office/drawing/2014/main" id="{61B77627-35C5-29E5-2E78-267A19794EAD}"/>
              </a:ext>
            </a:extLst>
          </p:cNvPr>
          <p:cNvPicPr/>
          <p:nvPr userDrawn="1"/>
        </p:nvPicPr>
        <p:blipFill>
          <a:blip r:embed="rId2" cstate="print"/>
          <a:stretch>
            <a:fillRect/>
          </a:stretch>
        </p:blipFill>
        <p:spPr>
          <a:xfrm>
            <a:off x="76200" y="6309352"/>
            <a:ext cx="2144255" cy="464819"/>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微軟正黑體"/>
                <a:cs typeface="微軟正黑體"/>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2/10/2026</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lang="en-US" altLang="zh-TW" spc="-25" smtClean="0"/>
              <a:pPr marL="12700">
                <a:lnSpc>
                  <a:spcPts val="1240"/>
                </a:lnSpc>
              </a:pPr>
              <a:t>‹#›</a:t>
            </a:fld>
            <a:endParaRPr lang="en-US" altLang="zh-TW" spc="-25" dirty="0"/>
          </a:p>
        </p:txBody>
      </p:sp>
      <p:pic>
        <p:nvPicPr>
          <p:cNvPr id="6" name="object 3">
            <a:extLst>
              <a:ext uri="{FF2B5EF4-FFF2-40B4-BE49-F238E27FC236}">
                <a16:creationId xmlns:a16="http://schemas.microsoft.com/office/drawing/2014/main" id="{F257FC04-7639-69FA-2E98-0980FA76F8F7}"/>
              </a:ext>
            </a:extLst>
          </p:cNvPr>
          <p:cNvPicPr/>
          <p:nvPr userDrawn="1"/>
        </p:nvPicPr>
        <p:blipFill>
          <a:blip r:embed="rId2" cstate="print"/>
          <a:stretch>
            <a:fillRect/>
          </a:stretch>
        </p:blipFill>
        <p:spPr>
          <a:xfrm>
            <a:off x="76200" y="6309352"/>
            <a:ext cx="2144255" cy="464819"/>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2/10/2026</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lang="en-US" altLang="zh-TW" spc="-25" smtClean="0"/>
              <a:pPr marL="12700">
                <a:lnSpc>
                  <a:spcPts val="1240"/>
                </a:lnSpc>
              </a:pPr>
              <a:t>‹#›</a:t>
            </a:fld>
            <a:endParaRPr lang="en-US" altLang="zh-TW" spc="-25" dirty="0"/>
          </a:p>
        </p:txBody>
      </p:sp>
      <p:pic>
        <p:nvPicPr>
          <p:cNvPr id="5" name="object 3">
            <a:extLst>
              <a:ext uri="{FF2B5EF4-FFF2-40B4-BE49-F238E27FC236}">
                <a16:creationId xmlns:a16="http://schemas.microsoft.com/office/drawing/2014/main" id="{4C1C2FBB-7283-1158-9EB1-415B886B3F29}"/>
              </a:ext>
            </a:extLst>
          </p:cNvPr>
          <p:cNvPicPr/>
          <p:nvPr userDrawn="1"/>
        </p:nvPicPr>
        <p:blipFill>
          <a:blip r:embed="rId2" cstate="print"/>
          <a:stretch>
            <a:fillRect/>
          </a:stretch>
        </p:blipFill>
        <p:spPr>
          <a:xfrm>
            <a:off x="76200" y="6309352"/>
            <a:ext cx="2144255" cy="464819"/>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4335" y="481393"/>
            <a:ext cx="9870440" cy="677108"/>
          </a:xfrm>
          <a:prstGeom prst="rect">
            <a:avLst/>
          </a:prstGeom>
        </p:spPr>
        <p:txBody>
          <a:bodyPr wrap="square" lIns="0" tIns="0" rIns="0" bIns="0">
            <a:spAutoFit/>
          </a:bodyPr>
          <a:lstStyle>
            <a:lvl1pPr>
              <a:defRPr sz="4400" b="1" i="0">
                <a:solidFill>
                  <a:schemeClr val="tx1"/>
                </a:solidFill>
                <a:latin typeface="微軟正黑體"/>
                <a:cs typeface="微軟正黑體"/>
              </a:defRPr>
            </a:lvl1pPr>
          </a:lstStyle>
          <a:p>
            <a:endParaRPr/>
          </a:p>
        </p:txBody>
      </p:sp>
      <p:sp>
        <p:nvSpPr>
          <p:cNvPr id="3" name="Holder 3"/>
          <p:cNvSpPr>
            <a:spLocks noGrp="1"/>
          </p:cNvSpPr>
          <p:nvPr>
            <p:ph type="body" idx="1"/>
          </p:nvPr>
        </p:nvSpPr>
        <p:spPr>
          <a:xfrm>
            <a:off x="1140055" y="1453851"/>
            <a:ext cx="10402145"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2/10/2026</a:t>
            </a:fld>
            <a:endParaRPr lang="en-US"/>
          </a:p>
        </p:txBody>
      </p:sp>
      <p:sp>
        <p:nvSpPr>
          <p:cNvPr id="6" name="Holder 6"/>
          <p:cNvSpPr>
            <a:spLocks noGrp="1"/>
          </p:cNvSpPr>
          <p:nvPr>
            <p:ph type="sldNum" sz="quarter" idx="7"/>
          </p:nvPr>
        </p:nvSpPr>
        <p:spPr>
          <a:xfrm>
            <a:off x="11234251" y="6463728"/>
            <a:ext cx="292100" cy="156068"/>
          </a:xfrm>
          <a:prstGeom prst="rect">
            <a:avLst/>
          </a:prstGeom>
        </p:spPr>
        <p:txBody>
          <a:bodyPr wrap="square" lIns="0" tIns="0" rIns="0" bIns="0">
            <a:spAutoFit/>
          </a:bodyPr>
          <a:lstStyle>
            <a:lvl1pPr>
              <a:defRPr sz="1200" b="0" i="0">
                <a:solidFill>
                  <a:srgbClr val="888888"/>
                </a:solidFill>
                <a:latin typeface="Calibri"/>
                <a:cs typeface="Calibri"/>
              </a:defRPr>
            </a:lvl1pPr>
          </a:lstStyle>
          <a:p>
            <a:pPr marL="12700">
              <a:lnSpc>
                <a:spcPts val="1240"/>
              </a:lnSpc>
            </a:pPr>
            <a:fld id="{81D60167-4931-47E6-BA6A-407CBD079E47}" type="slidenum">
              <a:rPr lang="en-US" altLang="zh-TW" spc="-25" smtClean="0"/>
              <a:pPr marL="12700">
                <a:lnSpc>
                  <a:spcPts val="1240"/>
                </a:lnSpc>
              </a:pPr>
              <a:t>‹#›</a:t>
            </a:fld>
            <a:endParaRPr lang="en-US" altLang="zh-TW"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008000" y="180000"/>
            <a:ext cx="10923855" cy="1638654"/>
          </a:xfrm>
          <a:prstGeom prst="rect">
            <a:avLst/>
          </a:prstGeom>
        </p:spPr>
        <p:txBody>
          <a:bodyPr vert="horz" wrap="square" lIns="0" tIns="12700" rIns="0" bIns="0" rtlCol="0">
            <a:spAutoFit/>
          </a:bodyPr>
          <a:lstStyle/>
          <a:p>
            <a:pPr marR="5080" indent="12700" algn="ctr">
              <a:lnSpc>
                <a:spcPct val="140000"/>
              </a:lnSpc>
              <a:spcBef>
                <a:spcPts val="100"/>
              </a:spcBef>
            </a:pPr>
            <a:r>
              <a:rPr sz="4000" dirty="0"/>
              <a:t>11</a:t>
            </a:r>
            <a:r>
              <a:rPr lang="en-US" altLang="zh-TW" sz="4000" dirty="0"/>
              <a:t>5</a:t>
            </a:r>
            <a:r>
              <a:rPr sz="4000" spc="-40" dirty="0"/>
              <a:t>年度</a:t>
            </a:r>
            <a:r>
              <a:rPr lang="zh-TW" altLang="en-US" sz="4000" spc="-40" dirty="0">
                <a:latin typeface="微軟正黑體" panose="020B0604030504040204" pitchFamily="34" charset="-120"/>
                <a:ea typeface="微軟正黑體" panose="020B0604030504040204" pitchFamily="34" charset="-120"/>
              </a:rPr>
              <a:t>高值藥品發展與新製程技術拓展計畫</a:t>
            </a:r>
            <a:br>
              <a:rPr lang="en-US" sz="4000" spc="-40" dirty="0"/>
            </a:br>
            <a:r>
              <a:rPr lang="zh-TW" altLang="en-US" sz="4000" spc="-40" dirty="0">
                <a:latin typeface="微軟正黑體" panose="020B0604030504040204" pitchFamily="34" charset="-120"/>
                <a:ea typeface="微軟正黑體" panose="020B0604030504040204" pitchFamily="34" charset="-120"/>
              </a:rPr>
              <a:t>法規及臨床試驗</a:t>
            </a:r>
            <a:r>
              <a:rPr sz="4000" spc="-40" dirty="0" err="1">
                <a:latin typeface="微軟正黑體" panose="020B0604030504040204" pitchFamily="34" charset="-120"/>
                <a:ea typeface="微軟正黑體" panose="020B0604030504040204" pitchFamily="34" charset="-120"/>
              </a:rPr>
              <a:t>輔導</a:t>
            </a:r>
            <a:endParaRPr sz="4000" dirty="0">
              <a:latin typeface="微軟正黑體" panose="020B0604030504040204" pitchFamily="34" charset="-120"/>
              <a:ea typeface="微軟正黑體" panose="020B0604030504040204" pitchFamily="34" charset="-120"/>
            </a:endParaRPr>
          </a:p>
        </p:txBody>
      </p:sp>
      <p:sp>
        <p:nvSpPr>
          <p:cNvPr id="9" name="object 9"/>
          <p:cNvSpPr txBox="1"/>
          <p:nvPr/>
        </p:nvSpPr>
        <p:spPr>
          <a:xfrm>
            <a:off x="4835840" y="2297351"/>
            <a:ext cx="2520317" cy="443070"/>
          </a:xfrm>
          <a:prstGeom prst="rect">
            <a:avLst/>
          </a:prstGeom>
        </p:spPr>
        <p:txBody>
          <a:bodyPr vert="horz" wrap="square" lIns="0" tIns="12065" rIns="0" bIns="0" rtlCol="0">
            <a:spAutoFit/>
          </a:bodyPr>
          <a:lstStyle/>
          <a:p>
            <a:pPr marL="12700" algn="ctr">
              <a:spcBef>
                <a:spcPts val="95"/>
              </a:spcBef>
            </a:pPr>
            <a:r>
              <a:rPr sz="2800" b="1" spc="-40" dirty="0">
                <a:latin typeface="微軟正黑體"/>
                <a:cs typeface="微軟正黑體"/>
              </a:rPr>
              <a:t>申請提案簡報</a:t>
            </a:r>
            <a:endParaRPr sz="2800" dirty="0">
              <a:latin typeface="微軟正黑體"/>
              <a:cs typeface="微軟正黑體"/>
            </a:endParaRPr>
          </a:p>
        </p:txBody>
      </p:sp>
      <p:sp>
        <p:nvSpPr>
          <p:cNvPr id="10" name="object 10"/>
          <p:cNvSpPr txBox="1"/>
          <p:nvPr/>
        </p:nvSpPr>
        <p:spPr>
          <a:xfrm>
            <a:off x="2438400" y="3246642"/>
            <a:ext cx="4653598" cy="1065805"/>
          </a:xfrm>
          <a:prstGeom prst="rect">
            <a:avLst/>
          </a:prstGeom>
        </p:spPr>
        <p:txBody>
          <a:bodyPr vert="horz" wrap="square" lIns="0" tIns="12700" rIns="0" bIns="0" rtlCol="0">
            <a:spAutoFit/>
          </a:bodyPr>
          <a:lstStyle/>
          <a:p>
            <a:pPr marL="12700" marR="5080">
              <a:lnSpc>
                <a:spcPct val="150000"/>
              </a:lnSpc>
              <a:spcBef>
                <a:spcPts val="100"/>
              </a:spcBef>
            </a:pPr>
            <a:r>
              <a:rPr sz="2400" b="1" spc="-10" dirty="0">
                <a:latin typeface="微軟正黑體"/>
                <a:cs typeface="微軟正黑體"/>
              </a:rPr>
              <a:t>提案名稱：</a:t>
            </a:r>
            <a:r>
              <a:rPr sz="2400" b="1" spc="-50" dirty="0">
                <a:latin typeface="微軟正黑體"/>
                <a:cs typeface="微軟正黑體"/>
              </a:rPr>
              <a:t> </a:t>
            </a:r>
            <a:endParaRPr lang="en-US" sz="2400" b="1" spc="-50" dirty="0">
              <a:latin typeface="微軟正黑體"/>
              <a:cs typeface="微軟正黑體"/>
            </a:endParaRPr>
          </a:p>
          <a:p>
            <a:pPr marL="12700" marR="5080">
              <a:lnSpc>
                <a:spcPct val="150000"/>
              </a:lnSpc>
              <a:spcBef>
                <a:spcPts val="100"/>
              </a:spcBef>
            </a:pPr>
            <a:r>
              <a:rPr lang="zh-TW" altLang="en-US" sz="2400" b="1" spc="-10" dirty="0">
                <a:latin typeface="微軟正黑體"/>
                <a:cs typeface="微軟正黑體"/>
              </a:rPr>
              <a:t>提案</a:t>
            </a:r>
            <a:r>
              <a:rPr sz="2400" b="1" spc="-10" dirty="0" err="1">
                <a:latin typeface="微軟正黑體"/>
                <a:cs typeface="微軟正黑體"/>
              </a:rPr>
              <a:t>廠商</a:t>
            </a:r>
            <a:r>
              <a:rPr sz="2400" b="1" spc="-10" dirty="0">
                <a:latin typeface="微軟正黑體"/>
                <a:cs typeface="微軟正黑體"/>
              </a:rPr>
              <a:t>：</a:t>
            </a:r>
            <a:r>
              <a:rPr lang="en-US" altLang="zh-TW" sz="2400" b="1" spc="-10" dirty="0">
                <a:latin typeface="微軟正黑體"/>
                <a:cs typeface="微軟正黑體"/>
              </a:rPr>
              <a:t>○○○○</a:t>
            </a:r>
            <a:r>
              <a:rPr lang="zh-TW" altLang="en-US" sz="2400" b="1" spc="-10" dirty="0">
                <a:latin typeface="微軟正黑體"/>
                <a:cs typeface="微軟正黑體"/>
              </a:rPr>
              <a:t>股份有限公司</a:t>
            </a:r>
            <a:endParaRPr sz="2400" dirty="0">
              <a:latin typeface="微軟正黑體"/>
              <a:cs typeface="微軟正黑體"/>
            </a:endParaRPr>
          </a:p>
        </p:txBody>
      </p:sp>
      <p:sp>
        <p:nvSpPr>
          <p:cNvPr id="11" name="object 11"/>
          <p:cNvSpPr txBox="1"/>
          <p:nvPr/>
        </p:nvSpPr>
        <p:spPr>
          <a:xfrm>
            <a:off x="3062842" y="6197777"/>
            <a:ext cx="6066312" cy="307340"/>
          </a:xfrm>
          <a:prstGeom prst="rect">
            <a:avLst/>
          </a:prstGeom>
        </p:spPr>
        <p:txBody>
          <a:bodyPr vert="horz" wrap="square" lIns="0" tIns="12065" rIns="0" bIns="0" rtlCol="0">
            <a:spAutoFit/>
          </a:bodyPr>
          <a:lstStyle/>
          <a:p>
            <a:pPr marL="12700" algn="ctr">
              <a:spcBef>
                <a:spcPts val="95"/>
              </a:spcBef>
              <a:tabLst>
                <a:tab pos="2018030" algn="l"/>
                <a:tab pos="2487295" algn="l"/>
              </a:tabLst>
            </a:pPr>
            <a:r>
              <a:rPr sz="1850" b="1" dirty="0">
                <a:latin typeface="微軟正黑體"/>
                <a:cs typeface="微軟正黑體"/>
              </a:rPr>
              <a:t>中</a:t>
            </a:r>
            <a:r>
              <a:rPr sz="1850" b="1" spc="-15" dirty="0">
                <a:latin typeface="微軟正黑體"/>
                <a:cs typeface="微軟正黑體"/>
              </a:rPr>
              <a:t> </a:t>
            </a:r>
            <a:r>
              <a:rPr sz="1850" b="1" dirty="0">
                <a:latin typeface="微軟正黑體"/>
                <a:cs typeface="微軟正黑體"/>
              </a:rPr>
              <a:t>華</a:t>
            </a:r>
            <a:r>
              <a:rPr sz="1850" b="1" spc="-30" dirty="0">
                <a:latin typeface="微軟正黑體"/>
                <a:cs typeface="微軟正黑體"/>
              </a:rPr>
              <a:t> </a:t>
            </a:r>
            <a:r>
              <a:rPr sz="1850" b="1" dirty="0">
                <a:latin typeface="微軟正黑體"/>
                <a:cs typeface="微軟正黑體"/>
              </a:rPr>
              <a:t>民</a:t>
            </a:r>
            <a:r>
              <a:rPr sz="1850" b="1" spc="-15" dirty="0">
                <a:latin typeface="微軟正黑體"/>
                <a:cs typeface="微軟正黑體"/>
              </a:rPr>
              <a:t> </a:t>
            </a:r>
            <a:r>
              <a:rPr sz="1850" b="1" dirty="0">
                <a:latin typeface="微軟正黑體"/>
                <a:cs typeface="微軟正黑體"/>
              </a:rPr>
              <a:t>國</a:t>
            </a:r>
            <a:r>
              <a:rPr sz="1850" b="1" spc="-10" dirty="0">
                <a:latin typeface="微軟正黑體"/>
                <a:cs typeface="微軟正黑體"/>
              </a:rPr>
              <a:t> </a:t>
            </a:r>
            <a:r>
              <a:rPr sz="1850" b="1" dirty="0">
                <a:latin typeface="微軟正黑體"/>
                <a:cs typeface="微軟正黑體"/>
              </a:rPr>
              <a:t>11</a:t>
            </a:r>
            <a:r>
              <a:rPr lang="en-US" altLang="zh-TW" sz="1850" b="1" dirty="0">
                <a:latin typeface="微軟正黑體"/>
                <a:cs typeface="微軟正黑體"/>
              </a:rPr>
              <a:t>5</a:t>
            </a:r>
            <a:r>
              <a:rPr sz="1850" b="1" spc="-50" dirty="0">
                <a:latin typeface="微軟正黑體"/>
                <a:cs typeface="微軟正黑體"/>
              </a:rPr>
              <a:t>年</a:t>
            </a:r>
            <a:r>
              <a:rPr sz="1850" b="1" dirty="0">
                <a:latin typeface="微軟正黑體"/>
                <a:cs typeface="微軟正黑體"/>
              </a:rPr>
              <a:t>	</a:t>
            </a:r>
            <a:r>
              <a:rPr sz="1850" b="1" spc="-50" dirty="0">
                <a:latin typeface="微軟正黑體"/>
                <a:cs typeface="微軟正黑體"/>
              </a:rPr>
              <a:t>月</a:t>
            </a:r>
            <a:r>
              <a:rPr sz="1850" b="1" dirty="0">
                <a:latin typeface="微軟正黑體"/>
                <a:cs typeface="微軟正黑體"/>
              </a:rPr>
              <a:t>	</a:t>
            </a:r>
            <a:r>
              <a:rPr sz="1850" b="1" spc="-50" dirty="0">
                <a:latin typeface="微軟正黑體"/>
                <a:cs typeface="微軟正黑體"/>
              </a:rPr>
              <a:t>日</a:t>
            </a:r>
            <a:endParaRPr sz="1850" dirty="0">
              <a:latin typeface="微軟正黑體"/>
              <a:cs typeface="微軟正黑體"/>
            </a:endParaRPr>
          </a:p>
        </p:txBody>
      </p:sp>
      <p:sp>
        <p:nvSpPr>
          <p:cNvPr id="13" name="object 13"/>
          <p:cNvSpPr txBox="1"/>
          <p:nvPr/>
        </p:nvSpPr>
        <p:spPr>
          <a:xfrm>
            <a:off x="3140232" y="4873559"/>
            <a:ext cx="1355568" cy="805733"/>
          </a:xfrm>
          <a:prstGeom prst="rect">
            <a:avLst/>
          </a:prstGeom>
        </p:spPr>
        <p:txBody>
          <a:bodyPr vert="horz" wrap="square" lIns="0" tIns="12700" rIns="0" bIns="0" rtlCol="0">
            <a:spAutoFit/>
          </a:bodyPr>
          <a:lstStyle/>
          <a:p>
            <a:pPr marL="12700" marR="5080">
              <a:lnSpc>
                <a:spcPct val="150000"/>
              </a:lnSpc>
              <a:spcBef>
                <a:spcPts val="100"/>
              </a:spcBef>
            </a:pPr>
            <a:r>
              <a:rPr b="1" spc="-10" dirty="0" err="1">
                <a:latin typeface="微軟正黑體"/>
                <a:cs typeface="微軟正黑體"/>
              </a:rPr>
              <a:t>主辦單位</a:t>
            </a:r>
            <a:r>
              <a:rPr b="1" spc="-10" dirty="0">
                <a:latin typeface="微軟正黑體"/>
                <a:cs typeface="微軟正黑體"/>
              </a:rPr>
              <a:t>：</a:t>
            </a:r>
            <a:endParaRPr lang="en-US" b="1" spc="-10" dirty="0">
              <a:latin typeface="微軟正黑體"/>
              <a:cs typeface="微軟正黑體"/>
            </a:endParaRPr>
          </a:p>
          <a:p>
            <a:pPr marL="12700" marR="5080">
              <a:lnSpc>
                <a:spcPct val="150000"/>
              </a:lnSpc>
              <a:spcBef>
                <a:spcPts val="100"/>
              </a:spcBef>
            </a:pPr>
            <a:r>
              <a:rPr lang="zh-TW" altLang="en-US" b="1" spc="-10" dirty="0">
                <a:latin typeface="微軟正黑體"/>
                <a:cs typeface="微軟正黑體"/>
              </a:rPr>
              <a:t>執行</a:t>
            </a:r>
            <a:r>
              <a:rPr b="1" spc="-10" dirty="0" err="1">
                <a:latin typeface="微軟正黑體"/>
                <a:cs typeface="微軟正黑體"/>
              </a:rPr>
              <a:t>單位</a:t>
            </a:r>
            <a:r>
              <a:rPr b="1" spc="-10" dirty="0">
                <a:latin typeface="微軟正黑體"/>
                <a:cs typeface="微軟正黑體"/>
              </a:rPr>
              <a:t>：</a:t>
            </a:r>
            <a:endParaRPr dirty="0">
              <a:latin typeface="微軟正黑體"/>
              <a:cs typeface="微軟正黑體"/>
            </a:endParaRPr>
          </a:p>
        </p:txBody>
      </p:sp>
      <p:sp>
        <p:nvSpPr>
          <p:cNvPr id="14" name="object 14"/>
          <p:cNvSpPr txBox="1"/>
          <p:nvPr/>
        </p:nvSpPr>
        <p:spPr>
          <a:xfrm>
            <a:off x="4854487" y="4854195"/>
            <a:ext cx="3230880" cy="848360"/>
          </a:xfrm>
          <a:prstGeom prst="rect">
            <a:avLst/>
          </a:prstGeom>
        </p:spPr>
        <p:txBody>
          <a:bodyPr vert="horz" wrap="square" lIns="0" tIns="149860" rIns="0" bIns="0" rtlCol="0">
            <a:spAutoFit/>
          </a:bodyPr>
          <a:lstStyle/>
          <a:p>
            <a:pPr marL="12700">
              <a:spcBef>
                <a:spcPts val="1180"/>
              </a:spcBef>
            </a:pPr>
            <a:r>
              <a:rPr b="1" spc="-10" dirty="0">
                <a:latin typeface="微軟正黑體"/>
                <a:cs typeface="微軟正黑體"/>
              </a:rPr>
              <a:t>經濟部產業發展署</a:t>
            </a:r>
            <a:endParaRPr dirty="0">
              <a:latin typeface="微軟正黑體"/>
              <a:cs typeface="微軟正黑體"/>
            </a:endParaRPr>
          </a:p>
          <a:p>
            <a:pPr marL="17145">
              <a:spcBef>
                <a:spcPts val="1080"/>
              </a:spcBef>
            </a:pPr>
            <a:r>
              <a:rPr b="1" spc="-5" dirty="0">
                <a:latin typeface="微軟正黑體"/>
                <a:cs typeface="微軟正黑體"/>
              </a:rPr>
              <a:t>財團法人醫藥工業技術發展中心</a:t>
            </a:r>
            <a:endParaRPr dirty="0">
              <a:latin typeface="微軟正黑體"/>
              <a:cs typeface="微軟正黑體"/>
            </a:endParaRPr>
          </a:p>
        </p:txBody>
      </p:sp>
      <p:pic>
        <p:nvPicPr>
          <p:cNvPr id="15" name="object 15"/>
          <p:cNvPicPr/>
          <p:nvPr/>
        </p:nvPicPr>
        <p:blipFill>
          <a:blip r:embed="rId2" cstate="print"/>
          <a:stretch>
            <a:fillRect/>
          </a:stretch>
        </p:blipFill>
        <p:spPr>
          <a:xfrm>
            <a:off x="4249537" y="5364207"/>
            <a:ext cx="609494" cy="359663"/>
          </a:xfrm>
          <a:prstGeom prst="rect">
            <a:avLst/>
          </a:prstGeom>
        </p:spPr>
      </p:pic>
      <p:pic>
        <p:nvPicPr>
          <p:cNvPr id="16" name="object 16"/>
          <p:cNvPicPr/>
          <p:nvPr/>
        </p:nvPicPr>
        <p:blipFill>
          <a:blip r:embed="rId3" cstate="print"/>
          <a:stretch>
            <a:fillRect/>
          </a:stretch>
        </p:blipFill>
        <p:spPr>
          <a:xfrm>
            <a:off x="4308894" y="4922295"/>
            <a:ext cx="526946" cy="3541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4DDD9-F50C-925D-2278-3358AADE4898}"/>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A305C1CD-C208-E9D1-8EEF-9D626D7F71EF}"/>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10</a:t>
            </a:fld>
            <a:endParaRPr spc="-25" dirty="0"/>
          </a:p>
        </p:txBody>
      </p:sp>
      <p:sp>
        <p:nvSpPr>
          <p:cNvPr id="7" name="object 2">
            <a:extLst>
              <a:ext uri="{FF2B5EF4-FFF2-40B4-BE49-F238E27FC236}">
                <a16:creationId xmlns:a16="http://schemas.microsoft.com/office/drawing/2014/main" id="{900B24C0-23B6-A1B4-5FE0-5C2F8520E069}"/>
              </a:ext>
            </a:extLst>
          </p:cNvPr>
          <p:cNvSpPr txBox="1">
            <a:spLocks/>
          </p:cNvSpPr>
          <p:nvPr/>
        </p:nvSpPr>
        <p:spPr>
          <a:xfrm>
            <a:off x="4267200" y="238204"/>
            <a:ext cx="7546545"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柒、時程規劃</a:t>
            </a:r>
          </a:p>
        </p:txBody>
      </p:sp>
      <p:sp>
        <p:nvSpPr>
          <p:cNvPr id="2" name="object 3">
            <a:extLst>
              <a:ext uri="{FF2B5EF4-FFF2-40B4-BE49-F238E27FC236}">
                <a16:creationId xmlns:a16="http://schemas.microsoft.com/office/drawing/2014/main" id="{FEF35506-7575-7E91-A9DF-7842ED6E86C1}"/>
              </a:ext>
            </a:extLst>
          </p:cNvPr>
          <p:cNvSpPr txBox="1"/>
          <p:nvPr/>
        </p:nvSpPr>
        <p:spPr>
          <a:xfrm>
            <a:off x="1332000" y="1080000"/>
            <a:ext cx="1807210" cy="330835"/>
          </a:xfrm>
          <a:prstGeom prst="rect">
            <a:avLst/>
          </a:prstGeom>
        </p:spPr>
        <p:txBody>
          <a:bodyPr vert="horz" wrap="square" lIns="0" tIns="13335" rIns="0" bIns="0" rtlCol="0">
            <a:spAutoFit/>
          </a:bodyPr>
          <a:lstStyle/>
          <a:p>
            <a:pPr marL="12700">
              <a:lnSpc>
                <a:spcPct val="100000"/>
              </a:lnSpc>
              <a:spcBef>
                <a:spcPts val="105"/>
              </a:spcBef>
            </a:pPr>
            <a:r>
              <a:rPr sz="2000" b="1" spc="-10">
                <a:latin typeface="微軟正黑體"/>
                <a:cs typeface="微軟正黑體"/>
              </a:rPr>
              <a:t>計畫甘特圖</a:t>
            </a:r>
            <a:endParaRPr sz="2000" dirty="0">
              <a:latin typeface="微軟正黑體"/>
              <a:cs typeface="微軟正黑體"/>
            </a:endParaRPr>
          </a:p>
        </p:txBody>
      </p:sp>
      <p:graphicFrame>
        <p:nvGraphicFramePr>
          <p:cNvPr id="9" name="object 4">
            <a:extLst>
              <a:ext uri="{FF2B5EF4-FFF2-40B4-BE49-F238E27FC236}">
                <a16:creationId xmlns:a16="http://schemas.microsoft.com/office/drawing/2014/main" id="{2B01E2DB-DA29-3FB6-085C-AC078B26BCBA}"/>
              </a:ext>
            </a:extLst>
          </p:cNvPr>
          <p:cNvGraphicFramePr>
            <a:graphicFrameLocks noGrp="1"/>
          </p:cNvGraphicFramePr>
          <p:nvPr>
            <p:extLst>
              <p:ext uri="{D42A27DB-BD31-4B8C-83A1-F6EECF244321}">
                <p14:modId xmlns:p14="http://schemas.microsoft.com/office/powerpoint/2010/main" val="3100145499"/>
              </p:ext>
            </p:extLst>
          </p:nvPr>
        </p:nvGraphicFramePr>
        <p:xfrm>
          <a:off x="1332000" y="1620000"/>
          <a:ext cx="10584819" cy="3036563"/>
        </p:xfrm>
        <a:graphic>
          <a:graphicData uri="http://schemas.openxmlformats.org/drawingml/2006/table">
            <a:tbl>
              <a:tblPr firstRow="1" bandRow="1">
                <a:tableStyleId>{2D5ABB26-0587-4C30-8999-92F81FD0307C}</a:tableStyleId>
              </a:tblPr>
              <a:tblGrid>
                <a:gridCol w="373299">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635060">
                  <a:extLst>
                    <a:ext uri="{9D8B030D-6E8A-4147-A177-3AD203B41FA5}">
                      <a16:colId xmlns:a16="http://schemas.microsoft.com/office/drawing/2014/main" val="20002"/>
                    </a:ext>
                  </a:extLst>
                </a:gridCol>
                <a:gridCol w="635060">
                  <a:extLst>
                    <a:ext uri="{9D8B030D-6E8A-4147-A177-3AD203B41FA5}">
                      <a16:colId xmlns:a16="http://schemas.microsoft.com/office/drawing/2014/main" val="20003"/>
                    </a:ext>
                  </a:extLst>
                </a:gridCol>
                <a:gridCol w="635060">
                  <a:extLst>
                    <a:ext uri="{9D8B030D-6E8A-4147-A177-3AD203B41FA5}">
                      <a16:colId xmlns:a16="http://schemas.microsoft.com/office/drawing/2014/main" val="20004"/>
                    </a:ext>
                  </a:extLst>
                </a:gridCol>
                <a:gridCol w="635060">
                  <a:extLst>
                    <a:ext uri="{9D8B030D-6E8A-4147-A177-3AD203B41FA5}">
                      <a16:colId xmlns:a16="http://schemas.microsoft.com/office/drawing/2014/main" val="20005"/>
                    </a:ext>
                  </a:extLst>
                </a:gridCol>
                <a:gridCol w="635060">
                  <a:extLst>
                    <a:ext uri="{9D8B030D-6E8A-4147-A177-3AD203B41FA5}">
                      <a16:colId xmlns:a16="http://schemas.microsoft.com/office/drawing/2014/main" val="20006"/>
                    </a:ext>
                  </a:extLst>
                </a:gridCol>
                <a:gridCol w="635060">
                  <a:extLst>
                    <a:ext uri="{9D8B030D-6E8A-4147-A177-3AD203B41FA5}">
                      <a16:colId xmlns:a16="http://schemas.microsoft.com/office/drawing/2014/main" val="20007"/>
                    </a:ext>
                  </a:extLst>
                </a:gridCol>
                <a:gridCol w="635060">
                  <a:extLst>
                    <a:ext uri="{9D8B030D-6E8A-4147-A177-3AD203B41FA5}">
                      <a16:colId xmlns:a16="http://schemas.microsoft.com/office/drawing/2014/main" val="20008"/>
                    </a:ext>
                  </a:extLst>
                </a:gridCol>
                <a:gridCol w="635060">
                  <a:extLst>
                    <a:ext uri="{9D8B030D-6E8A-4147-A177-3AD203B41FA5}">
                      <a16:colId xmlns:a16="http://schemas.microsoft.com/office/drawing/2014/main" val="20009"/>
                    </a:ext>
                  </a:extLst>
                </a:gridCol>
                <a:gridCol w="635060">
                  <a:extLst>
                    <a:ext uri="{9D8B030D-6E8A-4147-A177-3AD203B41FA5}">
                      <a16:colId xmlns:a16="http://schemas.microsoft.com/office/drawing/2014/main" val="20010"/>
                    </a:ext>
                  </a:extLst>
                </a:gridCol>
                <a:gridCol w="635060">
                  <a:extLst>
                    <a:ext uri="{9D8B030D-6E8A-4147-A177-3AD203B41FA5}">
                      <a16:colId xmlns:a16="http://schemas.microsoft.com/office/drawing/2014/main" val="20011"/>
                    </a:ext>
                  </a:extLst>
                </a:gridCol>
                <a:gridCol w="635060">
                  <a:extLst>
                    <a:ext uri="{9D8B030D-6E8A-4147-A177-3AD203B41FA5}">
                      <a16:colId xmlns:a16="http://schemas.microsoft.com/office/drawing/2014/main" val="20012"/>
                    </a:ext>
                  </a:extLst>
                </a:gridCol>
                <a:gridCol w="635060">
                  <a:extLst>
                    <a:ext uri="{9D8B030D-6E8A-4147-A177-3AD203B41FA5}">
                      <a16:colId xmlns:a16="http://schemas.microsoft.com/office/drawing/2014/main" val="20013"/>
                    </a:ext>
                  </a:extLst>
                </a:gridCol>
              </a:tblGrid>
              <a:tr h="445134">
                <a:tc gridSpan="2">
                  <a:txBody>
                    <a:bodyPr/>
                    <a:lstStyle/>
                    <a:p>
                      <a:pPr algn="ctr">
                        <a:lnSpc>
                          <a:spcPct val="100000"/>
                        </a:lnSpc>
                        <a:spcBef>
                          <a:spcPts val="625"/>
                        </a:spcBef>
                      </a:pPr>
                      <a:r>
                        <a:rPr sz="1800" b="1" spc="-15" dirty="0">
                          <a:latin typeface="微軟正黑體"/>
                          <a:cs typeface="微軟正黑體"/>
                        </a:rPr>
                        <a:t>民國(年)</a:t>
                      </a:r>
                      <a:endParaRPr sz="1800" dirty="0">
                        <a:latin typeface="微軟正黑體"/>
                        <a:cs typeface="微軟正黑體"/>
                      </a:endParaRPr>
                    </a:p>
                  </a:txBody>
                  <a:tcPr marL="0" marR="0" marT="79375" marB="0">
                    <a:lnL w="12700">
                      <a:solidFill>
                        <a:srgbClr val="000000"/>
                      </a:solidFill>
                      <a:prstDash val="soli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tc>
                <a:tc gridSpan="12">
                  <a:txBody>
                    <a:bodyPr/>
                    <a:lstStyle/>
                    <a:p>
                      <a:pPr algn="ctr">
                        <a:lnSpc>
                          <a:spcPct val="100000"/>
                        </a:lnSpc>
                        <a:spcBef>
                          <a:spcPts val="625"/>
                        </a:spcBef>
                      </a:pPr>
                      <a:r>
                        <a:rPr sz="1800" b="1" spc="-25" dirty="0">
                          <a:latin typeface="微軟正黑體"/>
                          <a:cs typeface="微軟正黑體"/>
                        </a:rPr>
                        <a:t>11</a:t>
                      </a:r>
                      <a:r>
                        <a:rPr lang="en-US" altLang="zh-TW" sz="1800" b="1" spc="-25" dirty="0">
                          <a:latin typeface="微軟正黑體"/>
                          <a:cs typeface="微軟正黑體"/>
                        </a:rPr>
                        <a:t>5</a:t>
                      </a: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a:solidFill>
                        <a:srgbClr val="000000"/>
                      </a:solidFill>
                      <a:prstDash val="solid"/>
                    </a:lnT>
                    <a:lnB w="12700">
                      <a:solidFill>
                        <a:srgbClr val="000000"/>
                      </a:solidFill>
                      <a:prstDash val="solid"/>
                    </a:lnB>
                    <a:solidFill>
                      <a:srgbClr val="D9D9D9"/>
                    </a:solidFill>
                  </a:tcPr>
                </a:tc>
                <a:tc hMerge="1">
                  <a:txBody>
                    <a:bodyPr/>
                    <a:lstStyle/>
                    <a:p>
                      <a:endParaRPr/>
                    </a:p>
                  </a:txBody>
                  <a:tcPr marL="0" marR="0" marT="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solidFill>
                      <a:srgbClr val="D9D9D9"/>
                    </a:solidFill>
                  </a:tcPr>
                </a:tc>
                <a:extLst>
                  <a:ext uri="{0D108BD9-81ED-4DB2-BD59-A6C34878D82A}">
                    <a16:rowId xmlns:a16="http://schemas.microsoft.com/office/drawing/2014/main" val="14718520"/>
                  </a:ext>
                </a:extLst>
              </a:tr>
              <a:tr h="445134">
                <a:tc gridSpan="2">
                  <a:txBody>
                    <a:bodyPr/>
                    <a:lstStyle/>
                    <a:p>
                      <a:pPr marL="0" indent="0" algn="ctr">
                        <a:lnSpc>
                          <a:spcPct val="100000"/>
                        </a:lnSpc>
                        <a:spcBef>
                          <a:spcPts val="625"/>
                        </a:spcBef>
                      </a:pPr>
                      <a:r>
                        <a:rPr sz="1800" b="1" spc="-15" dirty="0" err="1">
                          <a:solidFill>
                            <a:schemeClr val="tx1"/>
                          </a:solidFill>
                          <a:latin typeface="微軟正黑體" panose="020B0604030504040204" pitchFamily="34" charset="-120"/>
                          <a:ea typeface="微軟正黑體" panose="020B0604030504040204" pitchFamily="34" charset="-120"/>
                          <a:cs typeface="微軟正黑體"/>
                        </a:rPr>
                        <a:t>執行項目</a:t>
                      </a:r>
                      <a:r>
                        <a:rPr lang="en-US" sz="1800" b="1" spc="-15" dirty="0">
                          <a:solidFill>
                            <a:schemeClr val="tx1"/>
                          </a:solidFill>
                          <a:latin typeface="微軟正黑體" panose="020B0604030504040204" pitchFamily="34" charset="-120"/>
                          <a:ea typeface="微軟正黑體" panose="020B0604030504040204" pitchFamily="34" charset="-120"/>
                          <a:cs typeface="微軟正黑體"/>
                        </a:rPr>
                        <a:t>/</a:t>
                      </a:r>
                      <a:r>
                        <a:rPr lang="zh-TW" altLang="en-US" sz="1800" b="1" spc="-15" dirty="0">
                          <a:solidFill>
                            <a:schemeClr val="tx1"/>
                          </a:solidFill>
                          <a:latin typeface="微軟正黑體" panose="020B0604030504040204" pitchFamily="34" charset="-120"/>
                          <a:ea typeface="微軟正黑體" panose="020B0604030504040204" pitchFamily="34" charset="-120"/>
                          <a:cs typeface="微軟正黑體"/>
                        </a:rPr>
                        <a:t>月份</a:t>
                      </a:r>
                      <a:endParaRPr sz="1800" b="1" spc="-15" dirty="0">
                        <a:solidFill>
                          <a:schemeClr val="tx1"/>
                        </a:solidFill>
                        <a:latin typeface="微軟正黑體" panose="020B0604030504040204" pitchFamily="34" charset="-120"/>
                        <a:ea typeface="微軟正黑體" panose="020B0604030504040204" pitchFamily="34" charset="-120"/>
                        <a:cs typeface="微軟正黑體"/>
                      </a:endParaRPr>
                    </a:p>
                  </a:txBody>
                  <a:tcPr marL="0" marR="0" marT="7937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hMerge="1">
                  <a:txBody>
                    <a:bodyPr/>
                    <a:lstStyle/>
                    <a:p>
                      <a:endParaRPr/>
                    </a:p>
                  </a:txBody>
                  <a:tcPr marL="0" marR="0" marT="0" marB="0"/>
                </a:tc>
                <a:tc>
                  <a:txBody>
                    <a:bodyPr/>
                    <a:lstStyle/>
                    <a:p>
                      <a:pPr marL="635" algn="ctr">
                        <a:lnSpc>
                          <a:spcPct val="100000"/>
                        </a:lnSpc>
                        <a:spcBef>
                          <a:spcPts val="625"/>
                        </a:spcBef>
                      </a:pPr>
                      <a:r>
                        <a:rPr sz="1800" b="1" spc="-50" dirty="0">
                          <a:latin typeface="微軟正黑體"/>
                          <a:cs typeface="微軟正黑體"/>
                        </a:rPr>
                        <a:t>1</a:t>
                      </a: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sz="1800" b="1" spc="-50" dirty="0">
                          <a:latin typeface="微軟正黑體"/>
                          <a:cs typeface="微軟正黑體"/>
                        </a:rPr>
                        <a:t>2</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sz="1800" b="1" spc="-50" dirty="0">
                          <a:latin typeface="微軟正黑體"/>
                          <a:cs typeface="微軟正黑體"/>
                        </a:rPr>
                        <a:t>3</a:t>
                      </a: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sz="1800" b="1" spc="-50" dirty="0">
                          <a:latin typeface="微軟正黑體"/>
                          <a:cs typeface="微軟正黑體"/>
                        </a:rPr>
                        <a:t>4</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sz="1800" b="1" spc="-50" dirty="0">
                          <a:latin typeface="微軟正黑體"/>
                          <a:cs typeface="微軟正黑體"/>
                        </a:rPr>
                        <a:t>5</a:t>
                      </a: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sz="1800" b="1" spc="-50" dirty="0">
                          <a:latin typeface="微軟正黑體"/>
                          <a:cs typeface="微軟正黑體"/>
                        </a:rPr>
                        <a:t>6</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sz="1800" b="1" spc="-50" dirty="0">
                          <a:latin typeface="微軟正黑體"/>
                          <a:cs typeface="微軟正黑體"/>
                        </a:rPr>
                        <a:t>7</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algn="ctr">
                        <a:lnSpc>
                          <a:spcPct val="100000"/>
                        </a:lnSpc>
                        <a:spcBef>
                          <a:spcPts val="625"/>
                        </a:spcBef>
                      </a:pPr>
                      <a:r>
                        <a:rPr sz="1800" b="1" spc="-50" dirty="0">
                          <a:latin typeface="微軟正黑體"/>
                          <a:cs typeface="微軟正黑體"/>
                        </a:rPr>
                        <a:t>8</a:t>
                      </a: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algn="ctr">
                        <a:lnSpc>
                          <a:spcPct val="100000"/>
                        </a:lnSpc>
                        <a:spcBef>
                          <a:spcPts val="625"/>
                        </a:spcBef>
                      </a:pPr>
                      <a:r>
                        <a:rPr sz="1800" b="1" spc="-50" dirty="0">
                          <a:latin typeface="微軟正黑體"/>
                          <a:cs typeface="微軟正黑體"/>
                        </a:rPr>
                        <a:t>9</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139065">
                        <a:lnSpc>
                          <a:spcPct val="100000"/>
                        </a:lnSpc>
                        <a:spcBef>
                          <a:spcPts val="625"/>
                        </a:spcBef>
                      </a:pPr>
                      <a:r>
                        <a:rPr sz="1800" b="1" spc="-25" dirty="0">
                          <a:latin typeface="微軟正黑體"/>
                          <a:cs typeface="微軟正黑體"/>
                        </a:rPr>
                        <a:t>10</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algn="ctr">
                        <a:lnSpc>
                          <a:spcPct val="100000"/>
                        </a:lnSpc>
                        <a:spcBef>
                          <a:spcPts val="625"/>
                        </a:spcBef>
                      </a:pPr>
                      <a:r>
                        <a:rPr sz="1800" b="1" spc="-25" dirty="0">
                          <a:latin typeface="微軟正黑體"/>
                          <a:cs typeface="微軟正黑體"/>
                        </a:rPr>
                        <a:t>11</a:t>
                      </a:r>
                      <a:endParaRPr sz="180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153035">
                        <a:lnSpc>
                          <a:spcPct val="100000"/>
                        </a:lnSpc>
                        <a:spcBef>
                          <a:spcPts val="625"/>
                        </a:spcBef>
                      </a:pPr>
                      <a:r>
                        <a:rPr sz="1800" b="1" spc="-25" dirty="0">
                          <a:latin typeface="微軟正黑體"/>
                          <a:cs typeface="微軟正黑體"/>
                        </a:rPr>
                        <a:t>12</a:t>
                      </a: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extLst>
                  <a:ext uri="{0D108BD9-81ED-4DB2-BD59-A6C34878D82A}">
                    <a16:rowId xmlns:a16="http://schemas.microsoft.com/office/drawing/2014/main" val="10001"/>
                  </a:ext>
                </a:extLst>
              </a:tr>
              <a:tr h="429259">
                <a:tc>
                  <a:txBody>
                    <a:bodyPr/>
                    <a:lstStyle/>
                    <a:p>
                      <a:pPr marL="85725" indent="0" algn="l">
                        <a:lnSpc>
                          <a:spcPct val="90000"/>
                        </a:lnSpc>
                      </a:pPr>
                      <a:r>
                        <a:rPr lang="en-US" sz="1800" dirty="0">
                          <a:latin typeface="微軟正黑體"/>
                          <a:cs typeface="微軟正黑體"/>
                        </a:rPr>
                        <a:t>1</a:t>
                      </a:r>
                      <a:endParaRPr sz="1800" dirty="0">
                        <a:latin typeface="微軟正黑體"/>
                        <a:cs typeface="微軟正黑體"/>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384"/>
                        </a:spcBef>
                      </a:pPr>
                      <a:endParaRPr sz="1800" dirty="0">
                        <a:latin typeface="微軟正黑體"/>
                        <a:cs typeface="微軟正黑體"/>
                      </a:endParaRPr>
                    </a:p>
                  </a:txBody>
                  <a:tcPr marL="0" marR="0" marT="488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marL="635" algn="ctr">
                        <a:lnSpc>
                          <a:spcPct val="100000"/>
                        </a:lnSpc>
                        <a:spcBef>
                          <a:spcPts val="105"/>
                        </a:spcBef>
                      </a:pPr>
                      <a:r>
                        <a:rPr sz="2400" b="1" spc="-50" dirty="0">
                          <a:latin typeface="微軟正黑體"/>
                          <a:cs typeface="微軟正黑體"/>
                        </a:rPr>
                        <a:t>1</a:t>
                      </a:r>
                      <a:endParaRPr sz="2400">
                        <a:latin typeface="微軟正黑體"/>
                        <a:cs typeface="微軟正黑體"/>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429259">
                <a:tc>
                  <a:txBody>
                    <a:bodyPr/>
                    <a:lstStyle/>
                    <a:p>
                      <a:pPr marL="85725" indent="0" algn="l">
                        <a:lnSpc>
                          <a:spcPct val="90000"/>
                        </a:lnSpc>
                      </a:pPr>
                      <a:r>
                        <a:rPr lang="en-US" sz="1800" dirty="0">
                          <a:latin typeface="微軟正黑體"/>
                          <a:cs typeface="微軟正黑體"/>
                        </a:rPr>
                        <a:t>2</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384"/>
                        </a:spcBef>
                      </a:pPr>
                      <a:endParaRPr sz="1800" dirty="0">
                        <a:latin typeface="微軟正黑體"/>
                        <a:cs typeface="微軟正黑體"/>
                      </a:endParaRPr>
                    </a:p>
                  </a:txBody>
                  <a:tcPr marL="0" marR="0" marT="48894"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10243E"/>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10243E"/>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429259">
                <a:tc>
                  <a:txBody>
                    <a:bodyPr/>
                    <a:lstStyle/>
                    <a:p>
                      <a:pPr marL="85725" indent="0" algn="l">
                        <a:lnSpc>
                          <a:spcPct val="90000"/>
                        </a:lnSpc>
                      </a:pPr>
                      <a:r>
                        <a:rPr lang="en-US" sz="1800" dirty="0">
                          <a:latin typeface="微軟正黑體"/>
                          <a:cs typeface="微軟正黑體"/>
                        </a:rPr>
                        <a:t>3</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380"/>
                        </a:spcBef>
                      </a:pPr>
                      <a:endParaRPr sz="1800" dirty="0">
                        <a:latin typeface="微軟正黑體"/>
                        <a:cs typeface="微軟正黑體"/>
                      </a:endParaRPr>
                    </a:p>
                  </a:txBody>
                  <a:tcPr marL="0" marR="0" marT="4826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429259">
                <a:tc>
                  <a:txBody>
                    <a:bodyPr/>
                    <a:lstStyle/>
                    <a:p>
                      <a:pPr marL="85725" indent="0" algn="l">
                        <a:lnSpc>
                          <a:spcPct val="90000"/>
                        </a:lnSpc>
                      </a:pPr>
                      <a:r>
                        <a:rPr lang="en-US" sz="1800" dirty="0">
                          <a:latin typeface="微軟正黑體"/>
                          <a:cs typeface="微軟正黑體"/>
                        </a:rPr>
                        <a:t>4</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625"/>
                        </a:spcBef>
                      </a:pP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10243E"/>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10243E"/>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10243E"/>
                    </a:solidFill>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429259">
                <a:tc>
                  <a:txBody>
                    <a:bodyPr/>
                    <a:lstStyle/>
                    <a:p>
                      <a:pPr marL="85725" indent="0" algn="l">
                        <a:lnSpc>
                          <a:spcPct val="90000"/>
                        </a:lnSpc>
                      </a:pPr>
                      <a:r>
                        <a:rPr lang="en-US" sz="1800" dirty="0">
                          <a:latin typeface="微軟正黑體"/>
                          <a:cs typeface="微軟正黑體"/>
                        </a:rPr>
                        <a:t>5</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112395">
                        <a:lnSpc>
                          <a:spcPct val="100000"/>
                        </a:lnSpc>
                        <a:spcBef>
                          <a:spcPts val="625"/>
                        </a:spcBef>
                      </a:pP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gn="ctr">
                        <a:lnSpc>
                          <a:spcPct val="100000"/>
                        </a:lnSpc>
                        <a:spcBef>
                          <a:spcPts val="105"/>
                        </a:spcBef>
                      </a:pPr>
                      <a:r>
                        <a:rPr sz="2400" b="1" spc="-50" dirty="0">
                          <a:latin typeface="微軟正黑體"/>
                          <a:cs typeface="微軟正黑體"/>
                        </a:rPr>
                        <a:t>2</a:t>
                      </a:r>
                      <a:endParaRPr sz="2400" dirty="0">
                        <a:latin typeface="微軟正黑體"/>
                        <a:cs typeface="微軟正黑體"/>
                      </a:endParaRPr>
                    </a:p>
                  </a:txBody>
                  <a:tcPr marL="0" marR="0" marT="133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548ED4"/>
                    </a:solidFill>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bl>
          </a:graphicData>
        </a:graphic>
      </p:graphicFrame>
      <p:sp>
        <p:nvSpPr>
          <p:cNvPr id="10" name="object 3">
            <a:extLst>
              <a:ext uri="{FF2B5EF4-FFF2-40B4-BE49-F238E27FC236}">
                <a16:creationId xmlns:a16="http://schemas.microsoft.com/office/drawing/2014/main" id="{59E000EE-57D3-E057-7B8D-78F073BC50D1}"/>
              </a:ext>
            </a:extLst>
          </p:cNvPr>
          <p:cNvSpPr txBox="1"/>
          <p:nvPr/>
        </p:nvSpPr>
        <p:spPr>
          <a:xfrm>
            <a:off x="1332000" y="4860000"/>
            <a:ext cx="7912100" cy="1564531"/>
          </a:xfrm>
          <a:prstGeom prst="rect">
            <a:avLst/>
          </a:prstGeom>
          <a:noFill/>
        </p:spPr>
        <p:txBody>
          <a:bodyPr vert="horz" wrap="square" lIns="0" tIns="12700" rIns="0" bIns="0" rtlCol="0">
            <a:spAutoFit/>
          </a:bodyPr>
          <a:lstStyle/>
          <a:p>
            <a:pPr marL="12700">
              <a:spcBef>
                <a:spcPts val="100"/>
              </a:spcBef>
              <a:tabLst>
                <a:tab pos="354965" algn="l"/>
              </a:tabLst>
            </a:pPr>
            <a:r>
              <a:rPr lang="zh-TW" altLang="en-US" sz="2000" b="1" dirty="0">
                <a:solidFill>
                  <a:schemeClr val="bg1">
                    <a:lumMod val="75000"/>
                  </a:schemeClr>
                </a:solidFill>
              </a:rPr>
              <a:t>填寫說明：</a:t>
            </a:r>
            <a:endParaRPr lang="en-US" sz="2000" b="1" spc="-5" dirty="0">
              <a:solidFill>
                <a:schemeClr val="bg1">
                  <a:lumMod val="75000"/>
                </a:schemeClr>
              </a:solidFill>
              <a:latin typeface="微軟正黑體"/>
              <a:cs typeface="微軟正黑體"/>
            </a:endParaRPr>
          </a:p>
          <a:p>
            <a:pPr marL="354965" indent="-342265">
              <a:spcBef>
                <a:spcPts val="100"/>
              </a:spcBef>
              <a:buFont typeface="Arial"/>
              <a:buChar char="•"/>
              <a:tabLst>
                <a:tab pos="354965" algn="l"/>
              </a:tabLst>
            </a:pPr>
            <a:r>
              <a:rPr sz="2000" b="1" spc="-5" dirty="0" err="1">
                <a:solidFill>
                  <a:schemeClr val="bg1">
                    <a:lumMod val="75000"/>
                  </a:schemeClr>
                </a:solidFill>
                <a:latin typeface="微軟正黑體"/>
                <a:cs typeface="微軟正黑體"/>
              </a:rPr>
              <a:t>計畫甘特圖請註明查核點，並請以量化指標表示</a:t>
            </a:r>
            <a:r>
              <a:rPr sz="2000" b="1" spc="-5" dirty="0">
                <a:solidFill>
                  <a:schemeClr val="bg1">
                    <a:lumMod val="75000"/>
                  </a:schemeClr>
                </a:solidFill>
                <a:latin typeface="微軟正黑體"/>
                <a:cs typeface="微軟正黑體"/>
              </a:rPr>
              <a:t>。</a:t>
            </a:r>
            <a:endParaRPr sz="2000" b="1" dirty="0">
              <a:solidFill>
                <a:schemeClr val="bg1">
                  <a:lumMod val="75000"/>
                </a:schemeClr>
              </a:solidFill>
              <a:latin typeface="微軟正黑體"/>
              <a:cs typeface="微軟正黑體"/>
            </a:endParaRPr>
          </a:p>
          <a:p>
            <a:pPr marL="354965" indent="-342265">
              <a:spcBef>
                <a:spcPts val="25"/>
              </a:spcBef>
              <a:buFont typeface="Arial"/>
              <a:buChar char="•"/>
              <a:tabLst>
                <a:tab pos="354965" algn="l"/>
              </a:tabLst>
            </a:pPr>
            <a:r>
              <a:rPr sz="2000" b="1" spc="-5" dirty="0" err="1">
                <a:solidFill>
                  <a:schemeClr val="bg1">
                    <a:lumMod val="75000"/>
                  </a:schemeClr>
                </a:solidFill>
                <a:latin typeface="微軟正黑體"/>
                <a:cs typeface="微軟正黑體"/>
              </a:rPr>
              <a:t>計畫甘特圖篇幅如有不</a:t>
            </a:r>
            <a:r>
              <a:rPr lang="zh-TW" altLang="en-US" sz="2000" b="1" spc="-5" dirty="0">
                <a:solidFill>
                  <a:schemeClr val="bg1">
                    <a:lumMod val="75000"/>
                  </a:schemeClr>
                </a:solidFill>
                <a:latin typeface="微軟正黑體"/>
                <a:cs typeface="微軟正黑體"/>
              </a:rPr>
              <a:t>敷使用</a:t>
            </a:r>
            <a:r>
              <a:rPr sz="2000" b="1" spc="-5" dirty="0">
                <a:solidFill>
                  <a:schemeClr val="bg1">
                    <a:lumMod val="75000"/>
                  </a:schemeClr>
                </a:solidFill>
                <a:latin typeface="微軟正黑體"/>
                <a:cs typeface="微軟正黑體"/>
              </a:rPr>
              <a:t>，</a:t>
            </a:r>
            <a:r>
              <a:rPr sz="2000" b="1" spc="-5" dirty="0" err="1">
                <a:solidFill>
                  <a:schemeClr val="bg1">
                    <a:lumMod val="75000"/>
                  </a:schemeClr>
                </a:solidFill>
                <a:latin typeface="微軟正黑體"/>
                <a:cs typeface="微軟正黑體"/>
              </a:rPr>
              <a:t>請自行增列</a:t>
            </a:r>
            <a:r>
              <a:rPr sz="2000" b="1" spc="-5" dirty="0">
                <a:solidFill>
                  <a:schemeClr val="bg1">
                    <a:lumMod val="75000"/>
                  </a:schemeClr>
                </a:solidFill>
                <a:latin typeface="微軟正黑體"/>
                <a:cs typeface="微軟正黑體"/>
              </a:rPr>
              <a:t>。</a:t>
            </a:r>
            <a:endParaRPr lang="en-US" sz="2000" b="1" spc="-5" dirty="0">
              <a:solidFill>
                <a:schemeClr val="bg1">
                  <a:lumMod val="75000"/>
                </a:schemeClr>
              </a:solidFill>
              <a:latin typeface="微軟正黑體"/>
              <a:cs typeface="微軟正黑體"/>
            </a:endParaRPr>
          </a:p>
          <a:p>
            <a:pPr marL="12700">
              <a:spcBef>
                <a:spcPts val="25"/>
              </a:spcBef>
              <a:tabLst>
                <a:tab pos="354965" algn="l"/>
              </a:tabLst>
            </a:pPr>
            <a:endParaRPr lang="en-US" sz="2000" b="1" spc="-5" dirty="0">
              <a:solidFill>
                <a:schemeClr val="bg1">
                  <a:lumMod val="75000"/>
                </a:schemeClr>
              </a:solidFill>
              <a:latin typeface="微軟正黑體"/>
              <a:cs typeface="微軟正黑體"/>
            </a:endParaRPr>
          </a:p>
          <a:p>
            <a:pPr marL="12700">
              <a:spcBef>
                <a:spcPts val="25"/>
              </a:spcBef>
              <a:tabLst>
                <a:tab pos="354965" algn="l"/>
              </a:tabLst>
            </a:pPr>
            <a:r>
              <a:rPr lang="zh-TW" altLang="en-US" sz="2000" b="1" dirty="0">
                <a:solidFill>
                  <a:schemeClr val="bg1">
                    <a:lumMod val="75000"/>
                  </a:schemeClr>
                </a:solidFill>
              </a:rPr>
              <a:t>繳交簡報請將此說明刪除</a:t>
            </a:r>
            <a:endParaRPr lang="en-US" altLang="zh-TW" sz="2000" b="1" dirty="0">
              <a:solidFill>
                <a:schemeClr val="bg1">
                  <a:lumMod val="75000"/>
                </a:schemeClr>
              </a:solidFill>
            </a:endParaRPr>
          </a:p>
        </p:txBody>
      </p:sp>
    </p:spTree>
    <p:extLst>
      <p:ext uri="{BB962C8B-B14F-4D97-AF65-F5344CB8AC3E}">
        <p14:creationId xmlns:p14="http://schemas.microsoft.com/office/powerpoint/2010/main" val="3678066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F0D17-F416-6EB1-DBD3-96F569026337}"/>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BF711F4D-DC3B-4BC3-2F7C-49B99F6E7AF5}"/>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11</a:t>
            </a:fld>
            <a:endParaRPr spc="-25" dirty="0"/>
          </a:p>
        </p:txBody>
      </p:sp>
      <p:sp>
        <p:nvSpPr>
          <p:cNvPr id="2" name="object 2">
            <a:extLst>
              <a:ext uri="{FF2B5EF4-FFF2-40B4-BE49-F238E27FC236}">
                <a16:creationId xmlns:a16="http://schemas.microsoft.com/office/drawing/2014/main" id="{72AFAF58-E74E-0730-5B4F-460EEA489A83}"/>
              </a:ext>
            </a:extLst>
          </p:cNvPr>
          <p:cNvSpPr txBox="1">
            <a:spLocks/>
          </p:cNvSpPr>
          <p:nvPr/>
        </p:nvSpPr>
        <p:spPr>
          <a:xfrm>
            <a:off x="3899835" y="229473"/>
            <a:ext cx="5144874"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捌、預期成果與效益</a:t>
            </a:r>
          </a:p>
        </p:txBody>
      </p:sp>
      <p:sp>
        <p:nvSpPr>
          <p:cNvPr id="3" name="object 3">
            <a:extLst>
              <a:ext uri="{FF2B5EF4-FFF2-40B4-BE49-F238E27FC236}">
                <a16:creationId xmlns:a16="http://schemas.microsoft.com/office/drawing/2014/main" id="{EF7BFDED-276E-B4E9-2B45-22C988BDB8FE}"/>
              </a:ext>
            </a:extLst>
          </p:cNvPr>
          <p:cNvSpPr txBox="1"/>
          <p:nvPr/>
        </p:nvSpPr>
        <p:spPr>
          <a:xfrm>
            <a:off x="1332000" y="1080000"/>
            <a:ext cx="2061845" cy="321242"/>
          </a:xfrm>
          <a:prstGeom prst="rect">
            <a:avLst/>
          </a:prstGeom>
        </p:spPr>
        <p:txBody>
          <a:bodyPr vert="horz" wrap="square" lIns="0" tIns="13335" rIns="0" bIns="0" rtlCol="0">
            <a:spAutoFit/>
          </a:bodyPr>
          <a:lstStyle/>
          <a:p>
            <a:pPr marL="12700">
              <a:lnSpc>
                <a:spcPct val="100000"/>
              </a:lnSpc>
              <a:spcBef>
                <a:spcPts val="105"/>
              </a:spcBef>
            </a:pPr>
            <a:r>
              <a:rPr sz="2000" b="1" spc="-10" dirty="0">
                <a:latin typeface="微軟正黑體"/>
                <a:cs typeface="微軟正黑體"/>
              </a:rPr>
              <a:t>一、</a:t>
            </a:r>
            <a:r>
              <a:rPr lang="zh-TW" altLang="en-US" sz="2000" b="1" spc="-10" dirty="0">
                <a:latin typeface="微軟正黑體"/>
                <a:cs typeface="微軟正黑體"/>
              </a:rPr>
              <a:t>量化效益</a:t>
            </a:r>
            <a:r>
              <a:rPr sz="2000" b="1" spc="-10" dirty="0" err="1">
                <a:latin typeface="微軟正黑體"/>
                <a:cs typeface="微軟正黑體"/>
              </a:rPr>
              <a:t>分析</a:t>
            </a:r>
            <a:endParaRPr sz="2000" dirty="0">
              <a:latin typeface="微軟正黑體"/>
              <a:cs typeface="微軟正黑體"/>
            </a:endParaRPr>
          </a:p>
        </p:txBody>
      </p:sp>
      <p:graphicFrame>
        <p:nvGraphicFramePr>
          <p:cNvPr id="5" name="object 4">
            <a:extLst>
              <a:ext uri="{FF2B5EF4-FFF2-40B4-BE49-F238E27FC236}">
                <a16:creationId xmlns:a16="http://schemas.microsoft.com/office/drawing/2014/main" id="{1FE1401B-B744-1774-2221-04FA49DB60FA}"/>
              </a:ext>
            </a:extLst>
          </p:cNvPr>
          <p:cNvGraphicFramePr>
            <a:graphicFrameLocks noGrp="1"/>
          </p:cNvGraphicFramePr>
          <p:nvPr>
            <p:extLst>
              <p:ext uri="{D42A27DB-BD31-4B8C-83A1-F6EECF244321}">
                <p14:modId xmlns:p14="http://schemas.microsoft.com/office/powerpoint/2010/main" val="874018929"/>
              </p:ext>
            </p:extLst>
          </p:nvPr>
        </p:nvGraphicFramePr>
        <p:xfrm>
          <a:off x="1332000" y="1620000"/>
          <a:ext cx="7712709" cy="2719070"/>
        </p:xfrm>
        <a:graphic>
          <a:graphicData uri="http://schemas.openxmlformats.org/drawingml/2006/table">
            <a:tbl>
              <a:tblPr firstRow="1" bandRow="1">
                <a:tableStyleId>{2D5ABB26-0587-4C30-8999-92F81FD0307C}</a:tableStyleId>
              </a:tblPr>
              <a:tblGrid>
                <a:gridCol w="3163800">
                  <a:extLst>
                    <a:ext uri="{9D8B030D-6E8A-4147-A177-3AD203B41FA5}">
                      <a16:colId xmlns:a16="http://schemas.microsoft.com/office/drawing/2014/main" val="20000"/>
                    </a:ext>
                  </a:extLst>
                </a:gridCol>
                <a:gridCol w="4548909">
                  <a:extLst>
                    <a:ext uri="{9D8B030D-6E8A-4147-A177-3AD203B41FA5}">
                      <a16:colId xmlns:a16="http://schemas.microsoft.com/office/drawing/2014/main" val="20001"/>
                    </a:ext>
                  </a:extLst>
                </a:gridCol>
              </a:tblGrid>
              <a:tr h="474045">
                <a:tc>
                  <a:txBody>
                    <a:bodyPr/>
                    <a:lstStyle/>
                    <a:p>
                      <a:pPr marL="91440">
                        <a:lnSpc>
                          <a:spcPct val="100000"/>
                        </a:lnSpc>
                        <a:spcBef>
                          <a:spcPts val="715"/>
                        </a:spcBef>
                      </a:pPr>
                      <a:r>
                        <a:rPr sz="1800" spc="-15" dirty="0" err="1">
                          <a:latin typeface="微軟正黑體" panose="020B0604030504040204" pitchFamily="34" charset="-120"/>
                          <a:ea typeface="微軟正黑體" panose="020B0604030504040204" pitchFamily="34" charset="-120"/>
                          <a:cs typeface="微軟正黑體"/>
                        </a:rPr>
                        <a:t>增加產值</a:t>
                      </a:r>
                      <a:r>
                        <a:rPr lang="zh-TW" altLang="en-US" sz="1800" spc="-15" dirty="0">
                          <a:latin typeface="微軟正黑體" panose="020B0604030504040204" pitchFamily="34" charset="-120"/>
                          <a:ea typeface="微軟正黑體" panose="020B0604030504040204" pitchFamily="34" charset="-120"/>
                          <a:cs typeface="微軟正黑體"/>
                        </a:rPr>
                        <a:t> </a:t>
                      </a:r>
                      <a:r>
                        <a:rPr lang="en-US" altLang="zh-TW" sz="1200" spc="-15" dirty="0">
                          <a:latin typeface="微軟正黑體" panose="020B0604030504040204" pitchFamily="34" charset="-120"/>
                          <a:ea typeface="微軟正黑體" panose="020B0604030504040204" pitchFamily="34" charset="-120"/>
                          <a:cs typeface="微軟正黑體"/>
                        </a:rPr>
                        <a:t>(</a:t>
                      </a:r>
                      <a:r>
                        <a:rPr lang="zh-TW" altLang="en-US" sz="1200" spc="-15" dirty="0">
                          <a:latin typeface="微軟正黑體" panose="020B0604030504040204" pitchFamily="34" charset="-120"/>
                          <a:ea typeface="微軟正黑體" panose="020B0604030504040204" pitchFamily="34" charset="-120"/>
                          <a:cs typeface="微軟正黑體"/>
                        </a:rPr>
                        <a:t>新台幣：元</a:t>
                      </a:r>
                      <a:r>
                        <a:rPr lang="en-US" altLang="zh-TW" sz="1200" spc="-15" dirty="0">
                          <a:latin typeface="微軟正黑體" panose="020B0604030504040204" pitchFamily="34" charset="-120"/>
                          <a:ea typeface="微軟正黑體" panose="020B0604030504040204" pitchFamily="34" charset="-120"/>
                          <a:cs typeface="微軟正黑體"/>
                        </a:rPr>
                        <a:t>)</a:t>
                      </a:r>
                      <a:endParaRPr sz="1200" dirty="0">
                        <a:latin typeface="微軟正黑體" panose="020B0604030504040204" pitchFamily="34" charset="-120"/>
                        <a:ea typeface="微軟正黑體" panose="020B0604030504040204" pitchFamily="34" charset="-120"/>
                        <a:cs typeface="微軟正黑體"/>
                      </a:endParaRPr>
                    </a:p>
                  </a:txBody>
                  <a:tcPr marL="0" marR="0" marT="9080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1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382905">
                <a:tc>
                  <a:txBody>
                    <a:bodyPr/>
                    <a:lstStyle/>
                    <a:p>
                      <a:pPr marL="91440">
                        <a:lnSpc>
                          <a:spcPct val="100000"/>
                        </a:lnSpc>
                        <a:spcBef>
                          <a:spcPts val="380"/>
                        </a:spcBef>
                      </a:pPr>
                      <a:r>
                        <a:rPr sz="1800" spc="-10" dirty="0">
                          <a:latin typeface="微軟正黑體" panose="020B0604030504040204" pitchFamily="34" charset="-120"/>
                          <a:ea typeface="微軟正黑體" panose="020B0604030504040204" pitchFamily="34" charset="-120"/>
                          <a:cs typeface="微軟正黑體"/>
                        </a:rPr>
                        <a:t>促成投資額</a:t>
                      </a:r>
                      <a:endParaRPr sz="1800" dirty="0">
                        <a:latin typeface="微軟正黑體" panose="020B0604030504040204" pitchFamily="34" charset="-120"/>
                        <a:ea typeface="微軟正黑體" panose="020B0604030504040204" pitchFamily="34" charset="-120"/>
                        <a:cs typeface="微軟正黑體"/>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10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77825">
                <a:tc>
                  <a:txBody>
                    <a:bodyPr/>
                    <a:lstStyle/>
                    <a:p>
                      <a:pPr marL="91440">
                        <a:lnSpc>
                          <a:spcPct val="100000"/>
                        </a:lnSpc>
                        <a:spcBef>
                          <a:spcPts val="360"/>
                        </a:spcBef>
                      </a:pPr>
                      <a:r>
                        <a:rPr sz="1800" spc="-10" dirty="0">
                          <a:latin typeface="微軟正黑體" panose="020B0604030504040204" pitchFamily="34" charset="-120"/>
                          <a:ea typeface="微軟正黑體" panose="020B0604030504040204" pitchFamily="34" charset="-120"/>
                          <a:cs typeface="微軟正黑體"/>
                        </a:rPr>
                        <a:t>降低開發成本</a:t>
                      </a:r>
                      <a:endParaRPr sz="1800" dirty="0">
                        <a:latin typeface="微軟正黑體" panose="020B0604030504040204" pitchFamily="34" charset="-120"/>
                        <a:ea typeface="微軟正黑體" panose="020B0604030504040204" pitchFamily="34" charset="-120"/>
                        <a:cs typeface="微軟正黑體"/>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1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82905">
                <a:tc>
                  <a:txBody>
                    <a:bodyPr/>
                    <a:lstStyle/>
                    <a:p>
                      <a:pPr marL="91440">
                        <a:lnSpc>
                          <a:spcPct val="100000"/>
                        </a:lnSpc>
                        <a:spcBef>
                          <a:spcPts val="380"/>
                        </a:spcBef>
                      </a:pPr>
                      <a:r>
                        <a:rPr sz="1800" dirty="0">
                          <a:latin typeface="微軟正黑體" panose="020B0604030504040204" pitchFamily="34" charset="-120"/>
                          <a:ea typeface="微軟正黑體" panose="020B0604030504040204" pitchFamily="34" charset="-120"/>
                          <a:cs typeface="微軟正黑體"/>
                        </a:rPr>
                        <a:t>新增就業人數</a:t>
                      </a:r>
                      <a:r>
                        <a:rPr sz="1200" spc="-50" dirty="0">
                          <a:latin typeface="微軟正黑體" panose="020B0604030504040204" pitchFamily="34" charset="-120"/>
                          <a:ea typeface="微軟正黑體" panose="020B0604030504040204" pitchFamily="34" charset="-120"/>
                          <a:cs typeface="Arial"/>
                        </a:rPr>
                        <a:t>(11</a:t>
                      </a:r>
                      <a:r>
                        <a:rPr lang="en-US" altLang="zh-TW" sz="1200" spc="-50" dirty="0">
                          <a:latin typeface="微軟正黑體" panose="020B0604030504040204" pitchFamily="34" charset="-120"/>
                          <a:ea typeface="微軟正黑體" panose="020B0604030504040204" pitchFamily="34" charset="-120"/>
                          <a:cs typeface="Arial"/>
                        </a:rPr>
                        <a:t>5</a:t>
                      </a:r>
                      <a:r>
                        <a:rPr sz="1200" dirty="0">
                          <a:latin typeface="微軟正黑體" panose="020B0604030504040204" pitchFamily="34" charset="-120"/>
                          <a:ea typeface="微軟正黑體" panose="020B0604030504040204" pitchFamily="34" charset="-120"/>
                          <a:cs typeface="微軟正黑體"/>
                        </a:rPr>
                        <a:t>年度</a:t>
                      </a:r>
                      <a:r>
                        <a:rPr sz="1200" spc="-50" dirty="0">
                          <a:latin typeface="微軟正黑體" panose="020B0604030504040204" pitchFamily="34" charset="-120"/>
                          <a:ea typeface="微軟正黑體" panose="020B0604030504040204" pitchFamily="34" charset="-120"/>
                          <a:cs typeface="Arial"/>
                        </a:rPr>
                        <a:t>)</a:t>
                      </a:r>
                      <a:endParaRPr sz="1200" dirty="0">
                        <a:latin typeface="微軟正黑體" panose="020B0604030504040204" pitchFamily="34" charset="-120"/>
                        <a:ea typeface="微軟正黑體" panose="020B0604030504040204" pitchFamily="34" charset="-120"/>
                        <a:cs typeface="Arial"/>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1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439720">
                <a:tc>
                  <a:txBody>
                    <a:bodyPr/>
                    <a:lstStyle/>
                    <a:p>
                      <a:pPr marL="90805">
                        <a:lnSpc>
                          <a:spcPct val="100000"/>
                        </a:lnSpc>
                        <a:spcBef>
                          <a:spcPts val="585"/>
                        </a:spcBef>
                      </a:pPr>
                      <a:r>
                        <a:rPr lang="zh-TW" altLang="en-US" sz="1800" spc="-25" dirty="0">
                          <a:latin typeface="微軟正黑體" panose="020B0604030504040204" pitchFamily="34" charset="-120"/>
                          <a:ea typeface="微軟正黑體" panose="020B0604030504040204" pitchFamily="34" charset="-120"/>
                          <a:cs typeface="微軟正黑體"/>
                        </a:rPr>
                        <a:t>藥證</a:t>
                      </a:r>
                      <a:r>
                        <a:rPr lang="en-US" altLang="zh-TW" sz="1800" spc="-25" dirty="0">
                          <a:latin typeface="微軟正黑體" panose="020B0604030504040204" pitchFamily="34" charset="-120"/>
                          <a:ea typeface="微軟正黑體" panose="020B0604030504040204" pitchFamily="34" charset="-120"/>
                          <a:cs typeface="微軟正黑體"/>
                        </a:rPr>
                        <a:t>(</a:t>
                      </a:r>
                      <a:r>
                        <a:rPr lang="zh-TW" altLang="en-US" sz="1800" spc="-25" dirty="0">
                          <a:latin typeface="微軟正黑體" panose="020B0604030504040204" pitchFamily="34" charset="-120"/>
                          <a:ea typeface="微軟正黑體" panose="020B0604030504040204" pitchFamily="34" charset="-120"/>
                          <a:cs typeface="微軟正黑體"/>
                        </a:rPr>
                        <a:t>預計申請查驗登記時間</a:t>
                      </a:r>
                      <a:r>
                        <a:rPr lang="en-US" altLang="zh-TW" sz="1800" spc="-25" dirty="0">
                          <a:latin typeface="微軟正黑體" panose="020B0604030504040204" pitchFamily="34" charset="-120"/>
                          <a:ea typeface="微軟正黑體" panose="020B0604030504040204" pitchFamily="34" charset="-120"/>
                          <a:cs typeface="微軟正黑體"/>
                        </a:rPr>
                        <a:t>)</a:t>
                      </a:r>
                      <a:endParaRPr sz="1800" dirty="0">
                        <a:latin typeface="微軟正黑體" panose="020B0604030504040204" pitchFamily="34" charset="-120"/>
                        <a:ea typeface="微軟正黑體" panose="020B0604030504040204" pitchFamily="34" charset="-120"/>
                        <a:cs typeface="微軟正黑體"/>
                      </a:endParaRPr>
                    </a:p>
                  </a:txBody>
                  <a:tcPr marL="0" marR="0" marT="742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1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661670">
                <a:tc>
                  <a:txBody>
                    <a:bodyPr/>
                    <a:lstStyle/>
                    <a:p>
                      <a:pPr marL="90805">
                        <a:lnSpc>
                          <a:spcPct val="100000"/>
                        </a:lnSpc>
                        <a:spcBef>
                          <a:spcPts val="1475"/>
                        </a:spcBef>
                      </a:pPr>
                      <a:r>
                        <a:rPr sz="1800" spc="-10" dirty="0">
                          <a:latin typeface="微軟正黑體" panose="020B0604030504040204" pitchFamily="34" charset="-120"/>
                          <a:ea typeface="微軟正黑體" panose="020B0604030504040204" pitchFamily="34" charset="-120"/>
                          <a:cs typeface="微軟正黑體"/>
                        </a:rPr>
                        <a:t>預計藥品上市時間</a:t>
                      </a:r>
                      <a:endParaRPr sz="1800" dirty="0">
                        <a:latin typeface="微軟正黑體" panose="020B0604030504040204" pitchFamily="34" charset="-120"/>
                        <a:ea typeface="微軟正黑體" panose="020B0604030504040204" pitchFamily="34" charset="-120"/>
                        <a:cs typeface="微軟正黑體"/>
                      </a:endParaRPr>
                    </a:p>
                  </a:txBody>
                  <a:tcPr marL="0" marR="0" marT="1873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350"/>
                        </a:spcBef>
                      </a:pPr>
                      <a:r>
                        <a:rPr lang="zh-TW" altLang="en-US" sz="1800" dirty="0">
                          <a:solidFill>
                            <a:schemeClr val="bg1">
                              <a:lumMod val="75000"/>
                            </a:schemeClr>
                          </a:solidFill>
                          <a:latin typeface="微軟正黑體" panose="020B0604030504040204" pitchFamily="34" charset="-120"/>
                          <a:ea typeface="微軟正黑體" panose="020B0604030504040204" pitchFamily="34" charset="-120"/>
                          <a:cs typeface="微軟正黑體"/>
                        </a:rPr>
                        <a:t>填寫範例：</a:t>
                      </a:r>
                      <a:endParaRPr lang="en-US" altLang="zh-TW" sz="1800" dirty="0">
                        <a:solidFill>
                          <a:schemeClr val="bg1">
                            <a:lumMod val="75000"/>
                          </a:schemeClr>
                        </a:solidFill>
                        <a:latin typeface="微軟正黑體" panose="020B0604030504040204" pitchFamily="34" charset="-120"/>
                        <a:ea typeface="微軟正黑體" panose="020B0604030504040204" pitchFamily="34" charset="-120"/>
                        <a:cs typeface="微軟正黑體"/>
                      </a:endParaRPr>
                    </a:p>
                    <a:p>
                      <a:pPr marL="90805">
                        <a:lnSpc>
                          <a:spcPct val="100000"/>
                        </a:lnSpc>
                        <a:spcBef>
                          <a:spcPts val="350"/>
                        </a:spcBef>
                      </a:pPr>
                      <a:r>
                        <a:rPr sz="1800" dirty="0" err="1">
                          <a:solidFill>
                            <a:schemeClr val="bg1">
                              <a:lumMod val="75000"/>
                            </a:schemeClr>
                          </a:solidFill>
                          <a:latin typeface="微軟正黑體" panose="020B0604030504040204" pitchFamily="34" charset="-120"/>
                          <a:ea typeface="微軟正黑體" panose="020B0604030504040204" pitchFamily="34" charset="-120"/>
                          <a:cs typeface="微軟正黑體"/>
                        </a:rPr>
                        <a:t>國內</a:t>
                      </a:r>
                      <a:r>
                        <a:rPr sz="1800" spc="-10" dirty="0">
                          <a:solidFill>
                            <a:schemeClr val="bg1">
                              <a:lumMod val="75000"/>
                            </a:schemeClr>
                          </a:solidFill>
                          <a:latin typeface="微軟正黑體" panose="020B0604030504040204" pitchFamily="34" charset="-120"/>
                          <a:ea typeface="微軟正黑體" panose="020B0604030504040204" pitchFamily="34" charset="-120"/>
                          <a:cs typeface="Arial"/>
                        </a:rPr>
                        <a:t>: </a:t>
                      </a:r>
                      <a:r>
                        <a:rPr sz="1800" dirty="0">
                          <a:solidFill>
                            <a:schemeClr val="bg1">
                              <a:lumMod val="75000"/>
                            </a:schemeClr>
                          </a:solidFill>
                          <a:latin typeface="微軟正黑體" panose="020B0604030504040204" pitchFamily="34" charset="-120"/>
                          <a:ea typeface="微軟正黑體" panose="020B0604030504040204" pitchFamily="34" charset="-120"/>
                          <a:cs typeface="Calibri"/>
                        </a:rPr>
                        <a:t>2021</a:t>
                      </a:r>
                      <a:r>
                        <a:rPr sz="1800" spc="-5" dirty="0">
                          <a:solidFill>
                            <a:schemeClr val="bg1">
                              <a:lumMod val="75000"/>
                            </a:schemeClr>
                          </a:solidFill>
                          <a:latin typeface="微軟正黑體" panose="020B0604030504040204" pitchFamily="34" charset="-120"/>
                          <a:ea typeface="微軟正黑體" panose="020B0604030504040204" pitchFamily="34" charset="-120"/>
                          <a:cs typeface="Calibri"/>
                        </a:rPr>
                        <a:t>. </a:t>
                      </a:r>
                      <a:r>
                        <a:rPr sz="1800" dirty="0">
                          <a:solidFill>
                            <a:schemeClr val="bg1">
                              <a:lumMod val="75000"/>
                            </a:schemeClr>
                          </a:solidFill>
                          <a:latin typeface="微軟正黑體" panose="020B0604030504040204" pitchFamily="34" charset="-120"/>
                          <a:ea typeface="微軟正黑體" panose="020B0604030504040204" pitchFamily="34" charset="-120"/>
                          <a:cs typeface="Calibri"/>
                        </a:rPr>
                        <a:t>07</a:t>
                      </a:r>
                      <a:r>
                        <a:rPr sz="1800" spc="405" dirty="0">
                          <a:solidFill>
                            <a:schemeClr val="bg1">
                              <a:lumMod val="75000"/>
                            </a:schemeClr>
                          </a:solidFill>
                          <a:latin typeface="微軟正黑體" panose="020B0604030504040204" pitchFamily="34" charset="-120"/>
                          <a:ea typeface="微軟正黑體" panose="020B0604030504040204" pitchFamily="34" charset="-120"/>
                          <a:cs typeface="Calibri"/>
                        </a:rPr>
                        <a:t> </a:t>
                      </a:r>
                      <a:endParaRPr lang="en-US" sz="1800" spc="405" dirty="0">
                        <a:solidFill>
                          <a:schemeClr val="bg1">
                            <a:lumMod val="75000"/>
                          </a:schemeClr>
                        </a:solidFill>
                        <a:latin typeface="微軟正黑體" panose="020B0604030504040204" pitchFamily="34" charset="-120"/>
                        <a:ea typeface="微軟正黑體" panose="020B0604030504040204" pitchFamily="34" charset="-120"/>
                        <a:cs typeface="Calibri"/>
                      </a:endParaRPr>
                    </a:p>
                  </a:txBody>
                  <a:tcPr marL="0" marR="0" marT="444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bl>
          </a:graphicData>
        </a:graphic>
      </p:graphicFrame>
      <p:sp>
        <p:nvSpPr>
          <p:cNvPr id="7" name="object 6">
            <a:extLst>
              <a:ext uri="{FF2B5EF4-FFF2-40B4-BE49-F238E27FC236}">
                <a16:creationId xmlns:a16="http://schemas.microsoft.com/office/drawing/2014/main" id="{2A80CCE2-8D03-1657-EB17-05CC1D413723}"/>
              </a:ext>
            </a:extLst>
          </p:cNvPr>
          <p:cNvSpPr txBox="1"/>
          <p:nvPr/>
        </p:nvSpPr>
        <p:spPr>
          <a:xfrm>
            <a:off x="2520000" y="5220000"/>
            <a:ext cx="8935551" cy="1408527"/>
          </a:xfrm>
          <a:prstGeom prst="rect">
            <a:avLst/>
          </a:prstGeom>
        </p:spPr>
        <p:txBody>
          <a:bodyPr vert="horz" wrap="square" lIns="0" tIns="12700" rIns="0" bIns="0" rtlCol="0">
            <a:spAutoFit/>
          </a:bodyPr>
          <a:lstStyle/>
          <a:p>
            <a:pPr marL="12700">
              <a:lnSpc>
                <a:spcPts val="2655"/>
              </a:lnSpc>
              <a:spcBef>
                <a:spcPts val="100"/>
              </a:spcBef>
              <a:tabLst>
                <a:tab pos="354965" algn="l"/>
              </a:tabLst>
            </a:pPr>
            <a:r>
              <a:rPr lang="zh-TW" altLang="en-US" sz="2000" b="1" spc="-10" dirty="0">
                <a:solidFill>
                  <a:schemeClr val="bg1">
                    <a:lumMod val="75000"/>
                  </a:schemeClr>
                </a:solidFill>
                <a:latin typeface="微軟正黑體"/>
                <a:cs typeface="微軟正黑體"/>
              </a:rPr>
              <a:t>填寫說明：</a:t>
            </a:r>
            <a:endParaRPr lang="en-US" sz="2000" b="1" spc="-10" dirty="0">
              <a:solidFill>
                <a:schemeClr val="bg1">
                  <a:lumMod val="75000"/>
                </a:schemeClr>
              </a:solidFill>
              <a:latin typeface="微軟正黑體"/>
              <a:cs typeface="微軟正黑體"/>
            </a:endParaRPr>
          </a:p>
          <a:p>
            <a:pPr marL="354965" indent="-342265">
              <a:lnSpc>
                <a:spcPts val="2655"/>
              </a:lnSpc>
              <a:spcBef>
                <a:spcPts val="100"/>
              </a:spcBef>
              <a:buFont typeface="Arial"/>
              <a:buChar char="•"/>
              <a:tabLst>
                <a:tab pos="354965" algn="l"/>
              </a:tabLst>
            </a:pPr>
            <a:r>
              <a:rPr sz="2000" b="1" dirty="0" err="1">
                <a:solidFill>
                  <a:schemeClr val="bg1">
                    <a:lumMod val="75000"/>
                  </a:schemeClr>
                </a:solidFill>
                <a:uFill>
                  <a:solidFill>
                    <a:srgbClr val="FF0000"/>
                  </a:solidFill>
                </a:uFill>
                <a:latin typeface="微軟正黑體"/>
                <a:cs typeface="微軟正黑體"/>
              </a:rPr>
              <a:t>儘量填寫完整量化效益，以利計畫效益評選</a:t>
            </a:r>
            <a:endParaRPr lang="en-US" sz="2000" b="1" spc="-50" dirty="0">
              <a:solidFill>
                <a:schemeClr val="bg1">
                  <a:lumMod val="75000"/>
                </a:schemeClr>
              </a:solidFill>
              <a:latin typeface="微軟正黑體"/>
              <a:cs typeface="微軟正黑體"/>
            </a:endParaRPr>
          </a:p>
          <a:p>
            <a:pPr marL="354965" indent="-342265">
              <a:lnSpc>
                <a:spcPts val="2655"/>
              </a:lnSpc>
              <a:spcBef>
                <a:spcPts val="100"/>
              </a:spcBef>
              <a:buFont typeface="Arial"/>
              <a:buChar char="•"/>
              <a:tabLst>
                <a:tab pos="354965" algn="l"/>
              </a:tabLst>
            </a:pPr>
            <a:r>
              <a:rPr lang="zh-TW" altLang="en-US" sz="2000" b="1" spc="-5" dirty="0">
                <a:solidFill>
                  <a:schemeClr val="bg1">
                    <a:lumMod val="75000"/>
                  </a:schemeClr>
                </a:solidFill>
                <a:latin typeface="微軟正黑體"/>
                <a:cs typeface="微軟正黑體"/>
              </a:rPr>
              <a:t>量化指標項目不限上述項目，可自行增減，表格如有不敷使用，請自行增列</a:t>
            </a:r>
            <a:endParaRPr lang="en-US" altLang="zh-TW" sz="2000" b="1" spc="-5" dirty="0">
              <a:solidFill>
                <a:schemeClr val="bg1">
                  <a:lumMod val="75000"/>
                </a:schemeClr>
              </a:solidFill>
              <a:latin typeface="微軟正黑體"/>
              <a:cs typeface="微軟正黑體"/>
            </a:endParaRPr>
          </a:p>
          <a:p>
            <a:pPr marL="12700">
              <a:lnSpc>
                <a:spcPts val="2655"/>
              </a:lnSpc>
              <a:spcBef>
                <a:spcPts val="100"/>
              </a:spcBef>
              <a:tabLst>
                <a:tab pos="354965" algn="l"/>
              </a:tabLst>
            </a:pPr>
            <a:r>
              <a:rPr lang="zh-TW" altLang="en-US" sz="2000" b="1" dirty="0">
                <a:solidFill>
                  <a:schemeClr val="bg1">
                    <a:lumMod val="75000"/>
                  </a:schemeClr>
                </a:solidFill>
              </a:rPr>
              <a:t>繳交簡報請將此說明刪除</a:t>
            </a:r>
            <a:endParaRPr lang="en-US" altLang="zh-TW" sz="2000" b="1" dirty="0">
              <a:solidFill>
                <a:schemeClr val="bg1">
                  <a:lumMod val="75000"/>
                </a:schemeClr>
              </a:solidFill>
            </a:endParaRPr>
          </a:p>
        </p:txBody>
      </p:sp>
      <p:sp>
        <p:nvSpPr>
          <p:cNvPr id="8" name="object 3">
            <a:extLst>
              <a:ext uri="{FF2B5EF4-FFF2-40B4-BE49-F238E27FC236}">
                <a16:creationId xmlns:a16="http://schemas.microsoft.com/office/drawing/2014/main" id="{B0F7AC23-DDA1-2300-C31D-F54E765D298D}"/>
              </a:ext>
            </a:extLst>
          </p:cNvPr>
          <p:cNvSpPr txBox="1"/>
          <p:nvPr/>
        </p:nvSpPr>
        <p:spPr>
          <a:xfrm>
            <a:off x="1332000" y="4680000"/>
            <a:ext cx="2401800" cy="321242"/>
          </a:xfrm>
          <a:prstGeom prst="rect">
            <a:avLst/>
          </a:prstGeom>
        </p:spPr>
        <p:txBody>
          <a:bodyPr vert="horz" wrap="square" lIns="0" tIns="13335" rIns="0" bIns="0" rtlCol="0">
            <a:spAutoFit/>
          </a:bodyPr>
          <a:lstStyle/>
          <a:p>
            <a:pPr marL="12700">
              <a:lnSpc>
                <a:spcPct val="100000"/>
              </a:lnSpc>
              <a:spcBef>
                <a:spcPts val="105"/>
              </a:spcBef>
            </a:pPr>
            <a:r>
              <a:rPr lang="zh-TW" altLang="en-US" sz="2000" b="1" spc="-10" dirty="0">
                <a:latin typeface="微軟正黑體"/>
                <a:cs typeface="微軟正黑體"/>
              </a:rPr>
              <a:t>二</a:t>
            </a:r>
            <a:r>
              <a:rPr sz="2000" b="1" spc="-10" dirty="0">
                <a:latin typeface="微軟正黑體"/>
                <a:cs typeface="微軟正黑體"/>
              </a:rPr>
              <a:t>、</a:t>
            </a:r>
            <a:r>
              <a:rPr lang="zh-TW" altLang="en-US" sz="2000" b="1" spc="-10" dirty="0">
                <a:latin typeface="微軟正黑體"/>
                <a:cs typeface="微軟正黑體"/>
              </a:rPr>
              <a:t>非量化效益</a:t>
            </a:r>
            <a:r>
              <a:rPr sz="2000" b="1" spc="-10" dirty="0" err="1">
                <a:latin typeface="微軟正黑體"/>
                <a:cs typeface="微軟正黑體"/>
              </a:rPr>
              <a:t>分析</a:t>
            </a:r>
            <a:endParaRPr sz="2000" dirty="0">
              <a:latin typeface="微軟正黑體"/>
              <a:cs typeface="微軟正黑體"/>
            </a:endParaRPr>
          </a:p>
        </p:txBody>
      </p:sp>
    </p:spTree>
    <p:extLst>
      <p:ext uri="{BB962C8B-B14F-4D97-AF65-F5344CB8AC3E}">
        <p14:creationId xmlns:p14="http://schemas.microsoft.com/office/powerpoint/2010/main" val="871710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596688" y="1921761"/>
            <a:ext cx="5410867" cy="37146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3">
            <a:extLst>
              <a:ext uri="{FF2B5EF4-FFF2-40B4-BE49-F238E27FC236}">
                <a16:creationId xmlns:a16="http://schemas.microsoft.com/office/drawing/2014/main" id="{8089366B-F301-FA61-C26F-200690706D16}"/>
              </a:ext>
            </a:extLst>
          </p:cNvPr>
          <p:cNvSpPr txBox="1"/>
          <p:nvPr/>
        </p:nvSpPr>
        <p:spPr>
          <a:xfrm>
            <a:off x="4495800" y="1295400"/>
            <a:ext cx="4687800" cy="4768357"/>
          </a:xfrm>
          <a:prstGeom prst="rect">
            <a:avLst/>
          </a:prstGeom>
        </p:spPr>
        <p:txBody>
          <a:bodyPr vert="horz" wrap="square" lIns="0" tIns="12700" rIns="0" bIns="0" rtlCol="0">
            <a:spAutoFit/>
          </a:bodyPr>
          <a:lstStyle/>
          <a:p>
            <a:pPr marL="12700" marR="5080" algn="l">
              <a:lnSpc>
                <a:spcPct val="147700"/>
              </a:lnSpc>
              <a:spcBef>
                <a:spcPts val="100"/>
              </a:spcBef>
            </a:pPr>
            <a:r>
              <a:rPr sz="2600" b="1" spc="-5" dirty="0">
                <a:latin typeface="微軟正黑體"/>
                <a:cs typeface="微軟正黑體"/>
              </a:rPr>
              <a:t>壹</a:t>
            </a:r>
            <a:r>
              <a:rPr lang="zh-TW" altLang="en-US" sz="2600" b="1" spc="85" dirty="0">
                <a:latin typeface="微軟正黑體"/>
                <a:cs typeface="微軟正黑體"/>
              </a:rPr>
              <a:t>、</a:t>
            </a:r>
            <a:r>
              <a:rPr sz="2600" b="1" spc="-5" dirty="0" err="1">
                <a:latin typeface="微軟正黑體"/>
                <a:cs typeface="微軟正黑體"/>
              </a:rPr>
              <a:t>廠商基本資料</a:t>
            </a:r>
            <a:endParaRPr lang="en-US" sz="2600" b="1" spc="-5" dirty="0">
              <a:latin typeface="微軟正黑體"/>
              <a:cs typeface="微軟正黑體"/>
            </a:endParaRPr>
          </a:p>
          <a:p>
            <a:pPr marL="12700" marR="5080" algn="l">
              <a:lnSpc>
                <a:spcPct val="147700"/>
              </a:lnSpc>
              <a:spcBef>
                <a:spcPts val="100"/>
              </a:spcBef>
            </a:pPr>
            <a:r>
              <a:rPr sz="2600" b="1" spc="320" dirty="0">
                <a:latin typeface="微軟正黑體"/>
                <a:cs typeface="微軟正黑體"/>
              </a:rPr>
              <a:t>貳</a:t>
            </a:r>
            <a:r>
              <a:rPr lang="zh-TW" altLang="en-US" sz="2600" b="1" spc="85" dirty="0">
                <a:latin typeface="微軟正黑體"/>
                <a:cs typeface="微軟正黑體"/>
              </a:rPr>
              <a:t>、</a:t>
            </a:r>
            <a:r>
              <a:rPr lang="zh-TW" altLang="en-US" sz="2600" b="1" spc="135" dirty="0">
                <a:latin typeface="微軟正黑體"/>
                <a:cs typeface="微軟正黑體"/>
              </a:rPr>
              <a:t>廠商歷史沿革 </a:t>
            </a:r>
            <a:endParaRPr lang="en-US" altLang="zh-TW" sz="2600" b="1" spc="135" dirty="0">
              <a:latin typeface="微軟正黑體"/>
              <a:cs typeface="微軟正黑體"/>
            </a:endParaRPr>
          </a:p>
          <a:p>
            <a:pPr marL="12700" marR="5080" algn="l">
              <a:lnSpc>
                <a:spcPct val="147700"/>
              </a:lnSpc>
              <a:spcBef>
                <a:spcPts val="100"/>
              </a:spcBef>
            </a:pPr>
            <a:r>
              <a:rPr lang="zh-TW" altLang="en-US" sz="2600" b="1" spc="165" dirty="0">
                <a:latin typeface="微軟正黑體"/>
                <a:cs typeface="微軟正黑體"/>
              </a:rPr>
              <a:t>叁、</a:t>
            </a:r>
            <a:r>
              <a:rPr lang="zh-TW" altLang="en-US" sz="2600" b="1" spc="150" dirty="0">
                <a:latin typeface="微軟正黑體"/>
              </a:rPr>
              <a:t>計畫目標 </a:t>
            </a:r>
            <a:endParaRPr lang="en-US" altLang="zh-TW" sz="2600" b="1" spc="150" dirty="0">
              <a:latin typeface="微軟正黑體"/>
            </a:endParaRPr>
          </a:p>
          <a:p>
            <a:pPr marL="12700" marR="5080" algn="l">
              <a:lnSpc>
                <a:spcPct val="147700"/>
              </a:lnSpc>
              <a:spcBef>
                <a:spcPts val="100"/>
              </a:spcBef>
            </a:pPr>
            <a:r>
              <a:rPr lang="zh-TW" altLang="en-US" sz="2600" b="1" spc="175" dirty="0">
                <a:latin typeface="微軟正黑體"/>
                <a:cs typeface="微軟正黑體"/>
              </a:rPr>
              <a:t>肆、產品介紹 </a:t>
            </a:r>
            <a:endParaRPr lang="en-US" altLang="zh-TW" sz="2600" b="1" spc="175" dirty="0">
              <a:latin typeface="微軟正黑體"/>
              <a:cs typeface="微軟正黑體"/>
            </a:endParaRPr>
          </a:p>
          <a:p>
            <a:pPr marL="12700" marR="5080" algn="l">
              <a:lnSpc>
                <a:spcPct val="147700"/>
              </a:lnSpc>
              <a:spcBef>
                <a:spcPts val="100"/>
              </a:spcBef>
            </a:pPr>
            <a:r>
              <a:rPr lang="zh-TW" altLang="en-US" sz="2600" b="1" dirty="0">
                <a:latin typeface="微軟正黑體"/>
                <a:cs typeface="微軟正黑體"/>
              </a:rPr>
              <a:t>伍、產品市場現況與分析 </a:t>
            </a:r>
            <a:endParaRPr lang="en-US" altLang="zh-TW" sz="2600" b="1" dirty="0">
              <a:latin typeface="微軟正黑體"/>
              <a:cs typeface="微軟正黑體"/>
            </a:endParaRPr>
          </a:p>
          <a:p>
            <a:pPr marL="12700" marR="5080" algn="l">
              <a:lnSpc>
                <a:spcPct val="147700"/>
              </a:lnSpc>
              <a:spcBef>
                <a:spcPts val="100"/>
              </a:spcBef>
            </a:pPr>
            <a:r>
              <a:rPr lang="zh-TW" altLang="en-US" sz="2600" b="1" spc="-5" dirty="0">
                <a:latin typeface="微軟正黑體"/>
                <a:cs typeface="微軟正黑體"/>
              </a:rPr>
              <a:t>陸、計畫目標與實施方法 </a:t>
            </a:r>
            <a:endParaRPr lang="en-US" altLang="zh-TW" sz="2600" b="1" spc="-5" dirty="0">
              <a:latin typeface="微軟正黑體"/>
              <a:cs typeface="微軟正黑體"/>
            </a:endParaRPr>
          </a:p>
          <a:p>
            <a:pPr marL="12700" marR="5080" algn="l">
              <a:lnSpc>
                <a:spcPct val="147700"/>
              </a:lnSpc>
              <a:spcBef>
                <a:spcPts val="100"/>
              </a:spcBef>
            </a:pPr>
            <a:r>
              <a:rPr lang="zh-TW" altLang="en-US" sz="2600" b="1" spc="-5" dirty="0">
                <a:latin typeface="微軟正黑體"/>
                <a:cs typeface="微軟正黑體"/>
              </a:rPr>
              <a:t>柒 、時程規劃</a:t>
            </a:r>
            <a:endParaRPr lang="en-US" altLang="zh-TW" sz="2600" b="1" spc="-5" dirty="0">
              <a:latin typeface="微軟正黑體"/>
              <a:cs typeface="微軟正黑體"/>
            </a:endParaRPr>
          </a:p>
          <a:p>
            <a:pPr marL="12700" marR="5080" algn="l">
              <a:lnSpc>
                <a:spcPct val="147700"/>
              </a:lnSpc>
              <a:spcBef>
                <a:spcPts val="100"/>
              </a:spcBef>
            </a:pPr>
            <a:r>
              <a:rPr lang="zh-TW" altLang="en-US" sz="2600" b="1" spc="-5" dirty="0">
                <a:latin typeface="微軟正黑體"/>
                <a:cs typeface="微軟正黑體"/>
              </a:rPr>
              <a:t>捌、預期成果與效益</a:t>
            </a:r>
            <a:endParaRPr lang="en-US" altLang="zh-TW" sz="2600" b="1" spc="-50" dirty="0">
              <a:latin typeface="微軟正黑體"/>
              <a:cs typeface="微軟正黑體"/>
            </a:endParaRPr>
          </a:p>
        </p:txBody>
      </p:sp>
      <p:sp>
        <p:nvSpPr>
          <p:cNvPr id="11" name="object 2">
            <a:extLst>
              <a:ext uri="{FF2B5EF4-FFF2-40B4-BE49-F238E27FC236}">
                <a16:creationId xmlns:a16="http://schemas.microsoft.com/office/drawing/2014/main" id="{EE88F999-A513-DF76-DD08-C066B2245FEE}"/>
              </a:ext>
            </a:extLst>
          </p:cNvPr>
          <p:cNvSpPr txBox="1">
            <a:spLocks noGrp="1"/>
          </p:cNvSpPr>
          <p:nvPr>
            <p:ph type="title"/>
          </p:nvPr>
        </p:nvSpPr>
        <p:spPr>
          <a:xfrm>
            <a:off x="5105400" y="304800"/>
            <a:ext cx="2263140" cy="696595"/>
          </a:xfrm>
          <a:prstGeom prst="rect">
            <a:avLst/>
          </a:prstGeom>
        </p:spPr>
        <p:txBody>
          <a:bodyPr vert="horz" wrap="square" lIns="0" tIns="12700" rIns="0" bIns="0" rtlCol="0">
            <a:spAutoFit/>
          </a:bodyPr>
          <a:lstStyle/>
          <a:p>
            <a:pPr marL="12700" algn="l">
              <a:lnSpc>
                <a:spcPct val="100000"/>
              </a:lnSpc>
              <a:spcBef>
                <a:spcPts val="100"/>
              </a:spcBef>
            </a:pPr>
            <a:r>
              <a:rPr spc="-15" dirty="0"/>
              <a:t>簡報大綱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7BC0-7803-8960-F678-AB437BF8050E}"/>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B8F55026-1D20-4A64-E473-FCD57703A448}"/>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a:t>
            </a:fld>
            <a:endParaRPr spc="-25" dirty="0"/>
          </a:p>
        </p:txBody>
      </p:sp>
      <p:graphicFrame>
        <p:nvGraphicFramePr>
          <p:cNvPr id="5" name="object 4">
            <a:extLst>
              <a:ext uri="{FF2B5EF4-FFF2-40B4-BE49-F238E27FC236}">
                <a16:creationId xmlns:a16="http://schemas.microsoft.com/office/drawing/2014/main" id="{AB1854C6-A2E4-00B9-A50C-53A88374B870}"/>
              </a:ext>
            </a:extLst>
          </p:cNvPr>
          <p:cNvGraphicFramePr>
            <a:graphicFrameLocks noGrp="1"/>
          </p:cNvGraphicFramePr>
          <p:nvPr>
            <p:extLst>
              <p:ext uri="{D42A27DB-BD31-4B8C-83A1-F6EECF244321}">
                <p14:modId xmlns:p14="http://schemas.microsoft.com/office/powerpoint/2010/main" val="2552416031"/>
              </p:ext>
            </p:extLst>
          </p:nvPr>
        </p:nvGraphicFramePr>
        <p:xfrm>
          <a:off x="1333404" y="1080000"/>
          <a:ext cx="9525192" cy="4779645"/>
        </p:xfrm>
        <a:graphic>
          <a:graphicData uri="http://schemas.openxmlformats.org/drawingml/2006/table">
            <a:tbl>
              <a:tblPr firstRow="1" bandRow="1">
                <a:tableStyleId>{2D5ABB26-0587-4C30-8999-92F81FD0307C}</a:tableStyleId>
              </a:tblPr>
              <a:tblGrid>
                <a:gridCol w="2514792">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503555">
                <a:tc>
                  <a:txBody>
                    <a:bodyPr/>
                    <a:lstStyle/>
                    <a:p>
                      <a:pPr marL="91440">
                        <a:lnSpc>
                          <a:spcPct val="100000"/>
                        </a:lnSpc>
                        <a:spcBef>
                          <a:spcPts val="445"/>
                        </a:spcBef>
                      </a:pPr>
                      <a:r>
                        <a:rPr lang="zh-TW" altLang="en-US" sz="2000" spc="-25" dirty="0">
                          <a:solidFill>
                            <a:schemeClr val="tx1"/>
                          </a:solidFill>
                          <a:latin typeface="微軟正黑體" panose="020B0604030504040204" pitchFamily="34" charset="-120"/>
                          <a:ea typeface="微軟正黑體" panose="020B0604030504040204" pitchFamily="34" charset="-120"/>
                          <a:cs typeface="微軟正黑體"/>
                        </a:rPr>
                        <a:t>公司名稱</a:t>
                      </a:r>
                      <a:endParaRPr sz="2000" spc="-25" dirty="0">
                        <a:solidFill>
                          <a:schemeClr val="tx1"/>
                        </a:solidFill>
                        <a:latin typeface="微軟正黑體" panose="020B0604030504040204" pitchFamily="34" charset="-120"/>
                        <a:ea typeface="微軟正黑體" panose="020B0604030504040204" pitchFamily="34" charset="-120"/>
                        <a:cs typeface="微軟正黑體"/>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gn="ctr">
                        <a:lnSpc>
                          <a:spcPct val="100000"/>
                        </a:lnSpc>
                        <a:spcBef>
                          <a:spcPts val="855"/>
                        </a:spcBef>
                      </a:pPr>
                      <a:endParaRPr sz="2000" dirty="0">
                        <a:latin typeface="微軟正黑體" panose="020B0604030504040204" pitchFamily="34" charset="-120"/>
                        <a:ea typeface="微軟正黑體" panose="020B0604030504040204" pitchFamily="34" charset="-120"/>
                        <a:cs typeface="微軟正黑體"/>
                      </a:endParaRPr>
                    </a:p>
                  </a:txBody>
                  <a:tcPr marL="0" marR="0" marT="1085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370205">
                <a:tc>
                  <a:txBody>
                    <a:bodyPr/>
                    <a:lstStyle/>
                    <a:p>
                      <a:pPr marL="91440">
                        <a:lnSpc>
                          <a:spcPct val="100000"/>
                        </a:lnSpc>
                        <a:spcBef>
                          <a:spcPts val="445"/>
                        </a:spcBef>
                      </a:pPr>
                      <a:r>
                        <a:rPr sz="2000" spc="-25" dirty="0" err="1">
                          <a:latin typeface="微軟正黑體" panose="020B0604030504040204" pitchFamily="34" charset="-120"/>
                          <a:ea typeface="微軟正黑體" panose="020B0604030504040204" pitchFamily="34" charset="-120"/>
                          <a:cs typeface="微軟正黑體"/>
                        </a:rPr>
                        <a:t>資本額</a:t>
                      </a:r>
                      <a:r>
                        <a:rPr sz="2000" spc="-10" dirty="0">
                          <a:latin typeface="微軟正黑體" panose="020B0604030504040204" pitchFamily="34" charset="-120"/>
                          <a:ea typeface="微軟正黑體" panose="020B0604030504040204" pitchFamily="34" charset="-120"/>
                          <a:cs typeface="微軟正黑體"/>
                        </a:rPr>
                        <a:t>(新台幣：元)</a:t>
                      </a:r>
                      <a:endParaRPr sz="2000" dirty="0">
                        <a:latin typeface="微軟正黑體" panose="020B0604030504040204" pitchFamily="34" charset="-120"/>
                        <a:ea typeface="微軟正黑體" panose="020B0604030504040204" pitchFamily="34" charset="-120"/>
                        <a:cs typeface="微軟正黑體"/>
                      </a:endParaRPr>
                    </a:p>
                  </a:txBody>
                  <a:tcPr marL="0" marR="0" marT="565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0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37820">
                <a:tc>
                  <a:txBody>
                    <a:bodyPr/>
                    <a:lstStyle/>
                    <a:p>
                      <a:pPr marL="91440">
                        <a:lnSpc>
                          <a:spcPct val="100000"/>
                        </a:lnSpc>
                        <a:spcBef>
                          <a:spcPts val="320"/>
                        </a:spcBef>
                      </a:pPr>
                      <a:r>
                        <a:rPr sz="2000" spc="-35" dirty="0">
                          <a:latin typeface="微軟正黑體" panose="020B0604030504040204" pitchFamily="34" charset="-120"/>
                          <a:ea typeface="微軟正黑體" panose="020B0604030504040204" pitchFamily="34" charset="-120"/>
                          <a:cs typeface="微軟正黑體"/>
                        </a:rPr>
                        <a:t>員工人數</a:t>
                      </a:r>
                      <a:endParaRPr sz="2000" dirty="0">
                        <a:latin typeface="微軟正黑體" panose="020B0604030504040204" pitchFamily="34" charset="-120"/>
                        <a:ea typeface="微軟正黑體" panose="020B0604030504040204" pitchFamily="34" charset="-120"/>
                        <a:cs typeface="微軟正黑體"/>
                      </a:endParaRPr>
                    </a:p>
                  </a:txBody>
                  <a:tcPr marL="0" marR="0" marT="406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0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70205">
                <a:tc>
                  <a:txBody>
                    <a:bodyPr/>
                    <a:lstStyle/>
                    <a:p>
                      <a:pPr marL="91440">
                        <a:lnSpc>
                          <a:spcPct val="100000"/>
                        </a:lnSpc>
                        <a:spcBef>
                          <a:spcPts val="445"/>
                        </a:spcBef>
                      </a:pPr>
                      <a:r>
                        <a:rPr lang="zh-TW" altLang="en-US" sz="2000" spc="-10" dirty="0">
                          <a:latin typeface="微軟正黑體" panose="020B0604030504040204" pitchFamily="34" charset="-120"/>
                          <a:ea typeface="微軟正黑體" panose="020B0604030504040204" pitchFamily="34" charset="-120"/>
                          <a:cs typeface="微軟正黑體"/>
                        </a:rPr>
                        <a:t>前一年度</a:t>
                      </a:r>
                      <a:r>
                        <a:rPr sz="2000" spc="-25" dirty="0" err="1">
                          <a:latin typeface="微軟正黑體" panose="020B0604030504040204" pitchFamily="34" charset="-120"/>
                          <a:ea typeface="微軟正黑體" panose="020B0604030504040204" pitchFamily="34" charset="-120"/>
                          <a:cs typeface="微軟正黑體"/>
                        </a:rPr>
                        <a:t>營業額</a:t>
                      </a:r>
                      <a:endParaRPr lang="en-US" sz="2000" spc="-25" dirty="0">
                        <a:latin typeface="微軟正黑體" panose="020B0604030504040204" pitchFamily="34" charset="-120"/>
                        <a:ea typeface="微軟正黑體" panose="020B0604030504040204" pitchFamily="34" charset="-120"/>
                        <a:cs typeface="微軟正黑體"/>
                      </a:endParaRPr>
                    </a:p>
                    <a:p>
                      <a:pPr marL="91440">
                        <a:lnSpc>
                          <a:spcPct val="100000"/>
                        </a:lnSpc>
                        <a:spcBef>
                          <a:spcPts val="445"/>
                        </a:spcBef>
                      </a:pPr>
                      <a:r>
                        <a:rPr sz="2000" spc="-15" dirty="0">
                          <a:latin typeface="微軟正黑體" panose="020B0604030504040204" pitchFamily="34" charset="-120"/>
                          <a:ea typeface="微軟正黑體" panose="020B0604030504040204" pitchFamily="34" charset="-120"/>
                          <a:cs typeface="微軟正黑體"/>
                        </a:rPr>
                        <a:t>(新台幣：元)</a:t>
                      </a:r>
                      <a:endParaRPr sz="2000" dirty="0">
                        <a:latin typeface="微軟正黑體" panose="020B0604030504040204" pitchFamily="34" charset="-120"/>
                        <a:ea typeface="微軟正黑體" panose="020B0604030504040204" pitchFamily="34" charset="-120"/>
                        <a:cs typeface="微軟正黑體"/>
                      </a:endParaRPr>
                    </a:p>
                  </a:txBody>
                  <a:tcPr marL="0" marR="0" marT="565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0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421005">
                <a:tc>
                  <a:txBody>
                    <a:bodyPr/>
                    <a:lstStyle/>
                    <a:p>
                      <a:pPr marL="91440">
                        <a:lnSpc>
                          <a:spcPct val="100000"/>
                        </a:lnSpc>
                        <a:spcBef>
                          <a:spcPts val="645"/>
                        </a:spcBef>
                      </a:pPr>
                      <a:r>
                        <a:rPr sz="2000" spc="-30" dirty="0">
                          <a:latin typeface="微軟正黑體" panose="020B0604030504040204" pitchFamily="34" charset="-120"/>
                          <a:ea typeface="微軟正黑體" panose="020B0604030504040204" pitchFamily="34" charset="-120"/>
                          <a:cs typeface="微軟正黑體"/>
                        </a:rPr>
                        <a:t>公司登記地址</a:t>
                      </a:r>
                      <a:endParaRPr sz="2000" dirty="0">
                        <a:latin typeface="微軟正黑體" panose="020B0604030504040204" pitchFamily="34" charset="-120"/>
                        <a:ea typeface="微軟正黑體" panose="020B0604030504040204" pitchFamily="34" charset="-120"/>
                        <a:cs typeface="微軟正黑體"/>
                      </a:endParaRPr>
                    </a:p>
                  </a:txBody>
                  <a:tcPr marL="0" marR="0" marT="819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0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421005">
                <a:tc>
                  <a:txBody>
                    <a:bodyPr/>
                    <a:lstStyle/>
                    <a:p>
                      <a:pPr marL="91440">
                        <a:lnSpc>
                          <a:spcPct val="100000"/>
                        </a:lnSpc>
                        <a:spcBef>
                          <a:spcPts val="645"/>
                        </a:spcBef>
                      </a:pPr>
                      <a:r>
                        <a:rPr sz="2000" spc="-30" dirty="0">
                          <a:latin typeface="微軟正黑體" panose="020B0604030504040204" pitchFamily="34" charset="-120"/>
                          <a:ea typeface="微軟正黑體" panose="020B0604030504040204" pitchFamily="34" charset="-120"/>
                          <a:cs typeface="微軟正黑體"/>
                        </a:rPr>
                        <a:t>製造廠地址</a:t>
                      </a:r>
                      <a:endParaRPr sz="2000" dirty="0">
                        <a:latin typeface="微軟正黑體" panose="020B0604030504040204" pitchFamily="34" charset="-120"/>
                        <a:ea typeface="微軟正黑體" panose="020B0604030504040204" pitchFamily="34" charset="-120"/>
                        <a:cs typeface="微軟正黑體"/>
                      </a:endParaRPr>
                    </a:p>
                  </a:txBody>
                  <a:tcPr marL="0" marR="0" marT="819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0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421005">
                <a:tc>
                  <a:txBody>
                    <a:bodyPr/>
                    <a:lstStyle/>
                    <a:p>
                      <a:pPr marL="91440">
                        <a:lnSpc>
                          <a:spcPct val="100000"/>
                        </a:lnSpc>
                        <a:spcBef>
                          <a:spcPts val="645"/>
                        </a:spcBef>
                      </a:pPr>
                      <a:r>
                        <a:rPr sz="2000" spc="-30" dirty="0">
                          <a:latin typeface="微軟正黑體" panose="020B0604030504040204" pitchFamily="34" charset="-120"/>
                          <a:ea typeface="微軟正黑體" panose="020B0604030504040204" pitchFamily="34" charset="-120"/>
                          <a:cs typeface="微軟正黑體"/>
                        </a:rPr>
                        <a:t>研發能量(可複選)</a:t>
                      </a:r>
                      <a:endParaRPr sz="2000" dirty="0">
                        <a:latin typeface="微軟正黑體" panose="020B0604030504040204" pitchFamily="34" charset="-120"/>
                        <a:ea typeface="微軟正黑體" panose="020B0604030504040204" pitchFamily="34" charset="-120"/>
                        <a:cs typeface="微軟正黑體"/>
                      </a:endParaRPr>
                    </a:p>
                  </a:txBody>
                  <a:tcPr marL="0" marR="0" marT="819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gn="just">
                        <a:lnSpc>
                          <a:spcPct val="100000"/>
                        </a:lnSpc>
                        <a:spcBef>
                          <a:spcPts val="645"/>
                        </a:spcBef>
                        <a:tabLst>
                          <a:tab pos="1055370" algn="l"/>
                          <a:tab pos="2224405" algn="l"/>
                          <a:tab pos="3393440" algn="l"/>
                        </a:tabLst>
                      </a:pP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新</a:t>
                      </a:r>
                      <a:r>
                        <a:rPr sz="2000" spc="-50" dirty="0" err="1">
                          <a:latin typeface="微軟正黑體" panose="020B0604030504040204" pitchFamily="34" charset="-120"/>
                          <a:ea typeface="微軟正黑體" panose="020B0604030504040204" pitchFamily="34" charset="-120"/>
                          <a:cs typeface="微軟正黑體"/>
                        </a:rPr>
                        <a:t>藥</a:t>
                      </a:r>
                      <a:r>
                        <a:rPr 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學名</a:t>
                      </a:r>
                      <a:r>
                        <a:rPr sz="2000" spc="-50" dirty="0" err="1">
                          <a:latin typeface="微軟正黑體" panose="020B0604030504040204" pitchFamily="34" charset="-120"/>
                          <a:ea typeface="微軟正黑體" panose="020B0604030504040204" pitchFamily="34" charset="-120"/>
                          <a:cs typeface="微軟正黑體"/>
                        </a:rPr>
                        <a:t>藥</a:t>
                      </a:r>
                      <a:r>
                        <a:rPr 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原料</a:t>
                      </a:r>
                      <a:r>
                        <a:rPr sz="2000" spc="-50" dirty="0" err="1">
                          <a:latin typeface="微軟正黑體" panose="020B0604030504040204" pitchFamily="34" charset="-120"/>
                          <a:ea typeface="微軟正黑體" panose="020B0604030504040204" pitchFamily="34" charset="-120"/>
                          <a:cs typeface="微軟正黑體"/>
                        </a:rPr>
                        <a:t>藥</a:t>
                      </a:r>
                      <a:r>
                        <a:rPr 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○特殊產</a:t>
                      </a:r>
                      <a:r>
                        <a:rPr sz="2000" spc="-50" dirty="0">
                          <a:latin typeface="微軟正黑體" panose="020B0604030504040204" pitchFamily="34" charset="-120"/>
                          <a:ea typeface="微軟正黑體" panose="020B0604030504040204" pitchFamily="34" charset="-120"/>
                          <a:cs typeface="微軟正黑體"/>
                        </a:rPr>
                        <a:t>品</a:t>
                      </a:r>
                      <a:endParaRPr sz="2000" dirty="0">
                        <a:latin typeface="微軟正黑體" panose="020B0604030504040204" pitchFamily="34" charset="-120"/>
                        <a:ea typeface="微軟正黑體" panose="020B0604030504040204" pitchFamily="34" charset="-120"/>
                        <a:cs typeface="微軟正黑體"/>
                      </a:endParaRPr>
                    </a:p>
                  </a:txBody>
                  <a:tcPr marL="0" marR="0" marT="819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578485">
                <a:tc>
                  <a:txBody>
                    <a:bodyPr/>
                    <a:lstStyle/>
                    <a:p>
                      <a:pPr marL="91440">
                        <a:lnSpc>
                          <a:spcPct val="100000"/>
                        </a:lnSpc>
                        <a:spcBef>
                          <a:spcPts val="1265"/>
                        </a:spcBef>
                      </a:pPr>
                      <a:r>
                        <a:rPr sz="2000" spc="-30" dirty="0">
                          <a:latin typeface="微軟正黑體" panose="020B0604030504040204" pitchFamily="34" charset="-120"/>
                          <a:ea typeface="微軟正黑體" panose="020B0604030504040204" pitchFamily="34" charset="-120"/>
                          <a:cs typeface="微軟正黑體"/>
                        </a:rPr>
                        <a:t>製造劑型(可複選)</a:t>
                      </a:r>
                      <a:endParaRPr sz="2000" dirty="0">
                        <a:latin typeface="微軟正黑體" panose="020B0604030504040204" pitchFamily="34" charset="-120"/>
                        <a:ea typeface="微軟正黑體" panose="020B0604030504040204" pitchFamily="34" charset="-120"/>
                        <a:cs typeface="微軟正黑體"/>
                      </a:endParaRPr>
                    </a:p>
                  </a:txBody>
                  <a:tcPr marL="0" marR="0" marT="1606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gn="just">
                        <a:lnSpc>
                          <a:spcPct val="100000"/>
                        </a:lnSpc>
                        <a:spcBef>
                          <a:spcPts val="305"/>
                        </a:spcBef>
                        <a:tabLst>
                          <a:tab pos="1259840" algn="l"/>
                          <a:tab pos="2479040" algn="l"/>
                          <a:tab pos="3443604" algn="l"/>
                          <a:tab pos="4408170" algn="l"/>
                        </a:tabLst>
                      </a:pP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固</a:t>
                      </a:r>
                      <a:r>
                        <a:rPr sz="2000" spc="-50" dirty="0" err="1">
                          <a:latin typeface="微軟正黑體" panose="020B0604030504040204" pitchFamily="34" charset="-120"/>
                          <a:ea typeface="微軟正黑體" panose="020B0604030504040204" pitchFamily="34" charset="-120"/>
                          <a:cs typeface="微軟正黑體"/>
                        </a:rPr>
                        <a:t>體</a:t>
                      </a:r>
                      <a:r>
                        <a:rPr lang="zh-TW" alt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半固</a:t>
                      </a:r>
                      <a:r>
                        <a:rPr sz="2000" spc="-50" dirty="0" err="1">
                          <a:latin typeface="微軟正黑體" panose="020B0604030504040204" pitchFamily="34" charset="-120"/>
                          <a:ea typeface="微軟正黑體" panose="020B0604030504040204" pitchFamily="34" charset="-120"/>
                          <a:cs typeface="微軟正黑體"/>
                        </a:rPr>
                        <a:t>體</a:t>
                      </a:r>
                      <a:r>
                        <a:rPr lang="zh-TW" alt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液</a:t>
                      </a:r>
                      <a:r>
                        <a:rPr sz="2000" spc="-50" dirty="0" err="1">
                          <a:latin typeface="微軟正黑體" panose="020B0604030504040204" pitchFamily="34" charset="-120"/>
                          <a:ea typeface="微軟正黑體" panose="020B0604030504040204" pitchFamily="34" charset="-120"/>
                          <a:cs typeface="微軟正黑體"/>
                        </a:rPr>
                        <a:t>體</a:t>
                      </a:r>
                      <a:r>
                        <a:rPr lang="zh-TW" alt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針</a:t>
                      </a:r>
                      <a:r>
                        <a:rPr sz="2000" spc="-50" dirty="0" err="1">
                          <a:latin typeface="微軟正黑體" panose="020B0604030504040204" pitchFamily="34" charset="-120"/>
                          <a:ea typeface="微軟正黑體" panose="020B0604030504040204" pitchFamily="34" charset="-120"/>
                          <a:cs typeface="微軟正黑體"/>
                        </a:rPr>
                        <a:t>劑</a:t>
                      </a:r>
                      <a:endParaRPr lang="en-US" sz="2000" spc="-50" dirty="0">
                        <a:latin typeface="微軟正黑體" panose="020B0604030504040204" pitchFamily="34" charset="-120"/>
                        <a:ea typeface="微軟正黑體" panose="020B0604030504040204" pitchFamily="34" charset="-120"/>
                        <a:cs typeface="微軟正黑體"/>
                      </a:endParaRPr>
                    </a:p>
                    <a:p>
                      <a:pPr marL="90805" algn="just">
                        <a:lnSpc>
                          <a:spcPct val="100000"/>
                        </a:lnSpc>
                        <a:spcBef>
                          <a:spcPts val="305"/>
                        </a:spcBef>
                        <a:tabLst>
                          <a:tab pos="1259840" algn="l"/>
                          <a:tab pos="2479040" algn="l"/>
                          <a:tab pos="3443604" algn="l"/>
                          <a:tab pos="4408170" algn="l"/>
                        </a:tabLst>
                      </a:pP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無</a:t>
                      </a:r>
                      <a:r>
                        <a:rPr sz="2000" spc="-50" dirty="0" err="1">
                          <a:latin typeface="微軟正黑體" panose="020B0604030504040204" pitchFamily="34" charset="-120"/>
                          <a:ea typeface="微軟正黑體" panose="020B0604030504040204" pitchFamily="34" charset="-120"/>
                          <a:cs typeface="微軟正黑體"/>
                        </a:rPr>
                        <a:t>菌</a:t>
                      </a:r>
                      <a:r>
                        <a:rPr lang="en-US" sz="2000" spc="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a:t>
                      </a:r>
                      <a:r>
                        <a:rPr sz="2000" spc="-25" dirty="0" err="1">
                          <a:latin typeface="微軟正黑體" panose="020B0604030504040204" pitchFamily="34" charset="-120"/>
                          <a:ea typeface="微軟正黑體" panose="020B0604030504040204" pitchFamily="34" charset="-120"/>
                          <a:cs typeface="微軟正黑體"/>
                        </a:rPr>
                        <a:t>非無</a:t>
                      </a:r>
                      <a:r>
                        <a:rPr sz="2000" spc="-50" dirty="0" err="1">
                          <a:latin typeface="微軟正黑體" panose="020B0604030504040204" pitchFamily="34" charset="-120"/>
                          <a:ea typeface="微軟正黑體" panose="020B0604030504040204" pitchFamily="34" charset="-120"/>
                          <a:cs typeface="微軟正黑體"/>
                        </a:rPr>
                        <a:t>菌</a:t>
                      </a:r>
                      <a:r>
                        <a:rPr lang="zh-TW" altLang="en-US" sz="2000" spc="-50" dirty="0">
                          <a:latin typeface="微軟正黑體" panose="020B0604030504040204" pitchFamily="34" charset="-120"/>
                          <a:ea typeface="微軟正黑體" panose="020B0604030504040204" pitchFamily="34" charset="-120"/>
                          <a:cs typeface="微軟正黑體"/>
                        </a:rPr>
                        <a:t>    </a:t>
                      </a:r>
                      <a:r>
                        <a:rPr sz="2000" spc="-25" dirty="0">
                          <a:latin typeface="微軟正黑體" panose="020B0604030504040204" pitchFamily="34" charset="-120"/>
                          <a:ea typeface="微軟正黑體" panose="020B0604030504040204" pitchFamily="34" charset="-120"/>
                          <a:cs typeface="微軟正黑體"/>
                        </a:rPr>
                        <a:t>○空膠</a:t>
                      </a:r>
                      <a:r>
                        <a:rPr sz="2000" spc="-50" dirty="0">
                          <a:latin typeface="微軟正黑體" panose="020B0604030504040204" pitchFamily="34" charset="-120"/>
                          <a:ea typeface="微軟正黑體" panose="020B0604030504040204" pitchFamily="34" charset="-120"/>
                          <a:cs typeface="微軟正黑體"/>
                        </a:rPr>
                        <a:t>囊</a:t>
                      </a:r>
                      <a:endParaRPr sz="2000" dirty="0">
                        <a:latin typeface="微軟正黑體" panose="020B0604030504040204" pitchFamily="34" charset="-120"/>
                        <a:ea typeface="微軟正黑體" panose="020B0604030504040204" pitchFamily="34" charset="-120"/>
                        <a:cs typeface="微軟正黑體"/>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462280">
                <a:tc>
                  <a:txBody>
                    <a:bodyPr/>
                    <a:lstStyle/>
                    <a:p>
                      <a:pPr marL="90805">
                        <a:lnSpc>
                          <a:spcPct val="100000"/>
                        </a:lnSpc>
                        <a:spcBef>
                          <a:spcPts val="805"/>
                        </a:spcBef>
                      </a:pPr>
                      <a:r>
                        <a:rPr sz="2000" spc="-30" dirty="0" err="1">
                          <a:latin typeface="微軟正黑體" panose="020B0604030504040204" pitchFamily="34" charset="-120"/>
                          <a:ea typeface="微軟正黑體" panose="020B0604030504040204" pitchFamily="34" charset="-120"/>
                          <a:cs typeface="微軟正黑體"/>
                        </a:rPr>
                        <a:t>主要產品項目</a:t>
                      </a:r>
                      <a:endParaRPr sz="2000" dirty="0">
                        <a:latin typeface="微軟正黑體" panose="020B0604030504040204" pitchFamily="34" charset="-120"/>
                        <a:ea typeface="微軟正黑體" panose="020B0604030504040204" pitchFamily="34" charset="-120"/>
                        <a:cs typeface="微軟正黑體"/>
                      </a:endParaRPr>
                    </a:p>
                  </a:txBody>
                  <a:tcPr marL="0" marR="0" marT="1022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2000" dirty="0">
                        <a:latin typeface="微軟正黑體" panose="020B0604030504040204" pitchFamily="34" charset="-120"/>
                        <a:ea typeface="微軟正黑體" panose="020B0604030504040204" pitchFamily="34" charset="-120"/>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431800">
                <a:tc>
                  <a:txBody>
                    <a:bodyPr/>
                    <a:lstStyle/>
                    <a:p>
                      <a:pPr marL="90805">
                        <a:lnSpc>
                          <a:spcPct val="100000"/>
                        </a:lnSpc>
                        <a:spcBef>
                          <a:spcPts val="685"/>
                        </a:spcBef>
                      </a:pPr>
                      <a:r>
                        <a:rPr sz="2000" spc="-30" dirty="0" err="1">
                          <a:latin typeface="微軟正黑體" panose="020B0604030504040204" pitchFamily="34" charset="-120"/>
                          <a:ea typeface="微軟正黑體" panose="020B0604030504040204" pitchFamily="34" charset="-120"/>
                          <a:cs typeface="微軟正黑體"/>
                        </a:rPr>
                        <a:t>特殊產品</a:t>
                      </a:r>
                      <a:endParaRPr sz="2000" dirty="0">
                        <a:latin typeface="微軟正黑體" panose="020B0604030504040204" pitchFamily="34" charset="-120"/>
                        <a:ea typeface="微軟正黑體" panose="020B0604030504040204" pitchFamily="34" charset="-120"/>
                        <a:cs typeface="微軟正黑體"/>
                      </a:endParaRPr>
                    </a:p>
                  </a:txBody>
                  <a:tcPr marL="0" marR="0" marT="869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r>
                        <a:rPr lang="zh-TW" altLang="en-US" sz="2000" dirty="0">
                          <a:solidFill>
                            <a:schemeClr val="bg1">
                              <a:lumMod val="75000"/>
                            </a:schemeClr>
                          </a:solidFill>
                          <a:latin typeface="微軟正黑體" panose="020B0604030504040204" pitchFamily="34" charset="-120"/>
                          <a:ea typeface="微軟正黑體" panose="020B0604030504040204" pitchFamily="34" charset="-120"/>
                          <a:cs typeface="Times New Roman"/>
                        </a:rPr>
                        <a:t>若無則填：無</a:t>
                      </a:r>
                      <a:endParaRPr sz="2000" dirty="0">
                        <a:solidFill>
                          <a:schemeClr val="bg1">
                            <a:lumMod val="75000"/>
                          </a:schemeClr>
                        </a:solidFill>
                        <a:latin typeface="微軟正黑體" panose="020B0604030504040204" pitchFamily="34" charset="-120"/>
                        <a:ea typeface="微軟正黑體" panose="020B0604030504040204" pitchFamily="34" charset="-120"/>
                        <a:cs typeface="Times New Roman"/>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bl>
          </a:graphicData>
        </a:graphic>
      </p:graphicFrame>
      <p:sp>
        <p:nvSpPr>
          <p:cNvPr id="9" name="object 2">
            <a:extLst>
              <a:ext uri="{FF2B5EF4-FFF2-40B4-BE49-F238E27FC236}">
                <a16:creationId xmlns:a16="http://schemas.microsoft.com/office/drawing/2014/main" id="{D45BC3BC-3AC7-73BD-BF68-695F50478489}"/>
              </a:ext>
            </a:extLst>
          </p:cNvPr>
          <p:cNvSpPr txBox="1">
            <a:spLocks noGrp="1"/>
          </p:cNvSpPr>
          <p:nvPr>
            <p:ph type="title"/>
          </p:nvPr>
        </p:nvSpPr>
        <p:spPr>
          <a:xfrm>
            <a:off x="3845877" y="152400"/>
            <a:ext cx="4500245" cy="696594"/>
          </a:xfrm>
          <a:prstGeom prst="rect">
            <a:avLst/>
          </a:prstGeom>
        </p:spPr>
        <p:txBody>
          <a:bodyPr vert="horz" wrap="square" lIns="0" tIns="12700" rIns="0" bIns="0" rtlCol="0">
            <a:spAutoFit/>
          </a:bodyPr>
          <a:lstStyle/>
          <a:p>
            <a:pPr marL="12700" algn="l">
              <a:lnSpc>
                <a:spcPct val="100000"/>
              </a:lnSpc>
              <a:spcBef>
                <a:spcPts val="100"/>
              </a:spcBef>
            </a:pPr>
            <a:r>
              <a:rPr spc="-10" dirty="0"/>
              <a:t>壹、廠商基本資料</a:t>
            </a:r>
          </a:p>
        </p:txBody>
      </p:sp>
    </p:spTree>
    <p:extLst>
      <p:ext uri="{BB962C8B-B14F-4D97-AF65-F5344CB8AC3E}">
        <p14:creationId xmlns:p14="http://schemas.microsoft.com/office/powerpoint/2010/main" val="677251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C4774-D61F-F994-1159-4C0AD671A8BC}"/>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F725FA4D-A76A-93FC-D95A-07A53ED916DE}"/>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4</a:t>
            </a:fld>
            <a:endParaRPr spc="-25" dirty="0"/>
          </a:p>
        </p:txBody>
      </p:sp>
      <p:sp>
        <p:nvSpPr>
          <p:cNvPr id="4" name="文字方塊 3">
            <a:extLst>
              <a:ext uri="{FF2B5EF4-FFF2-40B4-BE49-F238E27FC236}">
                <a16:creationId xmlns:a16="http://schemas.microsoft.com/office/drawing/2014/main" id="{38343126-70C7-91E7-B117-8D5839370284}"/>
              </a:ext>
            </a:extLst>
          </p:cNvPr>
          <p:cNvSpPr txBox="1"/>
          <p:nvPr/>
        </p:nvSpPr>
        <p:spPr>
          <a:xfrm>
            <a:off x="1332000" y="1080000"/>
            <a:ext cx="9564600" cy="2215991"/>
          </a:xfrm>
          <a:prstGeom prst="rect">
            <a:avLst/>
          </a:prstGeom>
          <a:noFill/>
        </p:spPr>
        <p:txBody>
          <a:bodyPr wrap="square" rtlCol="0">
            <a:spAutoFit/>
          </a:bodyPr>
          <a:lstStyle/>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填寫說明：</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按公司設立、設立產線、通過</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PIC/s GMP</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審核、重要產品開發大事記等，進行概要列舉。</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2.</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一頁為佳，以不超過兩頁為限。</a:t>
            </a:r>
          </a:p>
          <a:p>
            <a:endParaRPr lang="zh-TW" altLang="en-US" sz="2000" b="1" dirty="0">
              <a:solidFill>
                <a:schemeClr val="bg1">
                  <a:lumMod val="7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繳交簡報請將此說明刪除。</a:t>
            </a:r>
          </a:p>
          <a:p>
            <a:pPr marL="342900" indent="-342900">
              <a:buAutoNum type="arabicPeriod"/>
            </a:pPr>
            <a:endParaRPr lang="zh-TW" altLang="en-US" dirty="0">
              <a:solidFill>
                <a:schemeClr val="bg1">
                  <a:lumMod val="75000"/>
                </a:schemeClr>
              </a:solidFill>
            </a:endParaRPr>
          </a:p>
        </p:txBody>
      </p:sp>
      <p:sp>
        <p:nvSpPr>
          <p:cNvPr id="7" name="object 2">
            <a:extLst>
              <a:ext uri="{FF2B5EF4-FFF2-40B4-BE49-F238E27FC236}">
                <a16:creationId xmlns:a16="http://schemas.microsoft.com/office/drawing/2014/main" id="{38B38E67-82A3-CB16-7F1F-D01EF163B18D}"/>
              </a:ext>
            </a:extLst>
          </p:cNvPr>
          <p:cNvSpPr txBox="1">
            <a:spLocks/>
          </p:cNvSpPr>
          <p:nvPr/>
        </p:nvSpPr>
        <p:spPr>
          <a:xfrm>
            <a:off x="3764596" y="228600"/>
            <a:ext cx="4662808"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貳、廠商基本資料</a:t>
            </a:r>
          </a:p>
        </p:txBody>
      </p:sp>
    </p:spTree>
    <p:extLst>
      <p:ext uri="{BB962C8B-B14F-4D97-AF65-F5344CB8AC3E}">
        <p14:creationId xmlns:p14="http://schemas.microsoft.com/office/powerpoint/2010/main" val="1014038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13AC8-E709-9F37-E6DA-59836D594E06}"/>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7862618D-FEC9-2EA9-D2E9-FC14AEB836C4}"/>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5</a:t>
            </a:fld>
            <a:endParaRPr spc="-25" dirty="0"/>
          </a:p>
        </p:txBody>
      </p:sp>
      <p:sp>
        <p:nvSpPr>
          <p:cNvPr id="4" name="文字方塊 3">
            <a:extLst>
              <a:ext uri="{FF2B5EF4-FFF2-40B4-BE49-F238E27FC236}">
                <a16:creationId xmlns:a16="http://schemas.microsoft.com/office/drawing/2014/main" id="{28EE8390-8A36-723B-3BBD-816F1DCBE61B}"/>
              </a:ext>
            </a:extLst>
          </p:cNvPr>
          <p:cNvSpPr txBox="1"/>
          <p:nvPr/>
        </p:nvSpPr>
        <p:spPr>
          <a:xfrm>
            <a:off x="1332000" y="1080000"/>
            <a:ext cx="10098000" cy="4062651"/>
          </a:xfrm>
          <a:prstGeom prst="rect">
            <a:avLst/>
          </a:prstGeom>
          <a:noFill/>
        </p:spPr>
        <p:txBody>
          <a:bodyPr wrap="square" rtlCol="0">
            <a:spAutoFit/>
          </a:bodyPr>
          <a:lstStyle/>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填寫說明：內容須包含以下，其他不限</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申請目的。</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2.</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執行困難點。</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3.</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需求法人協助點為何。</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4.</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藥證佈局、臨床試驗規劃 </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進度、國內市場預估銷售額 </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不限定擬輔導產品本身，可包括於該疾病領域擬取代其它藥物之整體策略敘述</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、外銷市場之機會等。</a:t>
            </a:r>
          </a:p>
          <a:p>
            <a:endParaRPr lang="zh-TW" altLang="en-US" sz="2000" b="1" dirty="0">
              <a:solidFill>
                <a:schemeClr val="bg1">
                  <a:lumMod val="75000"/>
                </a:schemeClr>
              </a:solidFill>
              <a:latin typeface="微軟正黑體" panose="020B0604030504040204" pitchFamily="34" charset="-120"/>
              <a:ea typeface="微軟正黑體" panose="020B0604030504040204" pitchFamily="34" charset="-120"/>
            </a:endParaRP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5.</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除整體計畫目標說明外，建議敘明擬申請查驗登記，可再說明藥證佈局、臨床試驗規劃 </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進度，國內市場預估銷售額；本頁敘述請勿超過</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150</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字本頁不限定擬輔導產品，可以整體公司銷售策略進行敘述。</a:t>
            </a:r>
          </a:p>
          <a:p>
            <a:endParaRPr lang="zh-TW" altLang="en-US" sz="2000" b="1" dirty="0">
              <a:solidFill>
                <a:schemeClr val="bg1">
                  <a:lumMod val="7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繳交簡報請將此說明刪除</a:t>
            </a:r>
          </a:p>
          <a:p>
            <a:pPr marL="342900" indent="-342900">
              <a:buAutoNum type="arabicPeriod"/>
            </a:pPr>
            <a:endParaRPr lang="zh-TW" altLang="en-US" dirty="0">
              <a:solidFill>
                <a:schemeClr val="bg1">
                  <a:lumMod val="75000"/>
                </a:schemeClr>
              </a:solidFill>
            </a:endParaRPr>
          </a:p>
        </p:txBody>
      </p:sp>
      <p:sp>
        <p:nvSpPr>
          <p:cNvPr id="7" name="object 2">
            <a:extLst>
              <a:ext uri="{FF2B5EF4-FFF2-40B4-BE49-F238E27FC236}">
                <a16:creationId xmlns:a16="http://schemas.microsoft.com/office/drawing/2014/main" id="{558BD033-803E-6E3A-9C5B-BB9AA15A3EE7}"/>
              </a:ext>
            </a:extLst>
          </p:cNvPr>
          <p:cNvSpPr txBox="1">
            <a:spLocks/>
          </p:cNvSpPr>
          <p:nvPr/>
        </p:nvSpPr>
        <p:spPr>
          <a:xfrm>
            <a:off x="4419600" y="152400"/>
            <a:ext cx="3711462"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叁、計畫目標</a:t>
            </a:r>
          </a:p>
        </p:txBody>
      </p:sp>
    </p:spTree>
    <p:extLst>
      <p:ext uri="{BB962C8B-B14F-4D97-AF65-F5344CB8AC3E}">
        <p14:creationId xmlns:p14="http://schemas.microsoft.com/office/powerpoint/2010/main" val="2753543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B5A76-3E14-DAA9-0B51-98C2E1852621}"/>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D8D83E2C-CC23-E30E-900C-4300026A6FDB}"/>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6</a:t>
            </a:fld>
            <a:endParaRPr spc="-25" dirty="0"/>
          </a:p>
        </p:txBody>
      </p:sp>
      <p:sp>
        <p:nvSpPr>
          <p:cNvPr id="4" name="文字方塊 3">
            <a:extLst>
              <a:ext uri="{FF2B5EF4-FFF2-40B4-BE49-F238E27FC236}">
                <a16:creationId xmlns:a16="http://schemas.microsoft.com/office/drawing/2014/main" id="{EB392636-52BE-78DB-514E-598C00F6447C}"/>
              </a:ext>
            </a:extLst>
          </p:cNvPr>
          <p:cNvSpPr txBox="1"/>
          <p:nvPr/>
        </p:nvSpPr>
        <p:spPr>
          <a:xfrm>
            <a:off x="1332000" y="1080000"/>
            <a:ext cx="9902251" cy="2215991"/>
          </a:xfrm>
          <a:prstGeom prst="rect">
            <a:avLst/>
          </a:prstGeom>
          <a:noFill/>
        </p:spPr>
        <p:txBody>
          <a:bodyPr wrap="square" rtlCol="0">
            <a:spAutoFit/>
          </a:bodyPr>
          <a:lstStyle/>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填寫說明：內容應包含</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產品類型、商品名、適應症 、臨床應用、市場競爭力</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例如產品競爭者、國內用藥潛力如銷量、銷售金額、健保用量等</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2.</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爭取輔導之急迫性</a:t>
            </a:r>
          </a:p>
          <a:p>
            <a:endParaRPr lang="zh-TW" altLang="en-US" sz="2000" b="1" dirty="0">
              <a:solidFill>
                <a:schemeClr val="bg1">
                  <a:lumMod val="7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繳交簡報請將此說明刪除</a:t>
            </a:r>
          </a:p>
          <a:p>
            <a:pPr marL="342900" indent="-342900">
              <a:buAutoNum type="arabicPeriod"/>
            </a:pPr>
            <a:endParaRPr lang="zh-TW" altLang="en-US" dirty="0">
              <a:solidFill>
                <a:schemeClr val="bg1">
                  <a:lumMod val="75000"/>
                </a:schemeClr>
              </a:solidFill>
            </a:endParaRPr>
          </a:p>
        </p:txBody>
      </p:sp>
      <p:sp>
        <p:nvSpPr>
          <p:cNvPr id="7" name="object 2">
            <a:extLst>
              <a:ext uri="{FF2B5EF4-FFF2-40B4-BE49-F238E27FC236}">
                <a16:creationId xmlns:a16="http://schemas.microsoft.com/office/drawing/2014/main" id="{01DC8AFA-86FC-849D-352D-B99E847BD195}"/>
              </a:ext>
            </a:extLst>
          </p:cNvPr>
          <p:cNvSpPr txBox="1">
            <a:spLocks/>
          </p:cNvSpPr>
          <p:nvPr/>
        </p:nvSpPr>
        <p:spPr>
          <a:xfrm>
            <a:off x="3886200" y="71025"/>
            <a:ext cx="3635262"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肆、產品介紹</a:t>
            </a:r>
          </a:p>
        </p:txBody>
      </p:sp>
      <p:sp>
        <p:nvSpPr>
          <p:cNvPr id="2" name="object 4">
            <a:extLst>
              <a:ext uri="{FF2B5EF4-FFF2-40B4-BE49-F238E27FC236}">
                <a16:creationId xmlns:a16="http://schemas.microsoft.com/office/drawing/2014/main" id="{F4D9EADB-A014-8813-DABA-BD848DBF7193}"/>
              </a:ext>
            </a:extLst>
          </p:cNvPr>
          <p:cNvSpPr txBox="1"/>
          <p:nvPr/>
        </p:nvSpPr>
        <p:spPr>
          <a:xfrm>
            <a:off x="1332000" y="3299618"/>
            <a:ext cx="8574000" cy="2107628"/>
          </a:xfrm>
          <a:prstGeom prst="rect">
            <a:avLst/>
          </a:prstGeom>
        </p:spPr>
        <p:txBody>
          <a:bodyPr vert="horz" wrap="square" lIns="0" tIns="12065" rIns="0" bIns="0" rtlCol="0">
            <a:spAutoFit/>
          </a:bodyPr>
          <a:lstStyle/>
          <a:p>
            <a:pPr marL="355600" indent="-342900">
              <a:spcBef>
                <a:spcPts val="95"/>
              </a:spcBef>
              <a:buFont typeface="Wingdings" panose="05000000000000000000" pitchFamily="2" charset="2"/>
              <a:buChar char="p"/>
            </a:pPr>
            <a:r>
              <a:rPr lang="zh-TW" altLang="en-US" sz="2200" b="1" spc="-35" dirty="0">
                <a:latin typeface="微軟正黑體" panose="020B0604030504040204" pitchFamily="34" charset="-120"/>
                <a:ea typeface="微軟正黑體" panose="020B0604030504040204" pitchFamily="34" charset="-120"/>
                <a:cs typeface="微軟正黑體"/>
              </a:rPr>
              <a:t>專利現況</a:t>
            </a:r>
            <a:r>
              <a:rPr lang="en-US" altLang="zh-TW" sz="2200" b="1" spc="-35" dirty="0">
                <a:latin typeface="微軟正黑體" panose="020B0604030504040204" pitchFamily="34" charset="-120"/>
                <a:ea typeface="微軟正黑體" panose="020B0604030504040204" pitchFamily="34" charset="-120"/>
                <a:cs typeface="微軟正黑體"/>
              </a:rPr>
              <a:t>(</a:t>
            </a:r>
            <a:r>
              <a:rPr lang="zh-TW" altLang="en-US" sz="2200" b="1" spc="-35" dirty="0">
                <a:latin typeface="微軟正黑體" panose="020B0604030504040204" pitchFamily="34" charset="-120"/>
                <a:ea typeface="微軟正黑體" panose="020B0604030504040204" pitchFamily="34" charset="-120"/>
                <a:cs typeface="微軟正黑體"/>
              </a:rPr>
              <a:t>如有請填寫</a:t>
            </a:r>
            <a:r>
              <a:rPr lang="en-US" altLang="zh-TW" sz="2200" b="1" spc="-35" dirty="0">
                <a:latin typeface="微軟正黑體" panose="020B0604030504040204" pitchFamily="34" charset="-120"/>
                <a:ea typeface="微軟正黑體" panose="020B0604030504040204" pitchFamily="34" charset="-120"/>
                <a:cs typeface="微軟正黑體"/>
              </a:rPr>
              <a:t>)</a:t>
            </a:r>
          </a:p>
          <a:p>
            <a:pPr marL="355600" indent="-342900">
              <a:spcBef>
                <a:spcPts val="95"/>
              </a:spcBef>
              <a:buFont typeface="Wingdings" panose="05000000000000000000" pitchFamily="2" charset="2"/>
              <a:buChar char="p"/>
            </a:pPr>
            <a:endParaRPr lang="en-US" altLang="zh-TW" sz="2200" b="1" spc="-35" dirty="0">
              <a:latin typeface="微軟正黑體" panose="020B0604030504040204" pitchFamily="34" charset="-120"/>
              <a:ea typeface="微軟正黑體" panose="020B0604030504040204" pitchFamily="34" charset="-120"/>
              <a:cs typeface="微軟正黑體"/>
            </a:endParaRPr>
          </a:p>
          <a:p>
            <a:pPr marL="355600" indent="-342900">
              <a:spcBef>
                <a:spcPts val="95"/>
              </a:spcBef>
              <a:buFont typeface="Wingdings" panose="05000000000000000000" pitchFamily="2" charset="2"/>
              <a:buChar char="p"/>
            </a:pPr>
            <a:endParaRPr lang="en-US" altLang="zh-TW" sz="2200" b="1" spc="-35" dirty="0">
              <a:latin typeface="微軟正黑體" panose="020B0604030504040204" pitchFamily="34" charset="-120"/>
              <a:ea typeface="微軟正黑體" panose="020B0604030504040204" pitchFamily="34" charset="-120"/>
              <a:cs typeface="微軟正黑體"/>
            </a:endParaRPr>
          </a:p>
          <a:p>
            <a:pPr marL="355600" indent="-342900">
              <a:spcBef>
                <a:spcPts val="95"/>
              </a:spcBef>
              <a:buFont typeface="Wingdings" panose="05000000000000000000" pitchFamily="2" charset="2"/>
              <a:buChar char="p"/>
            </a:pPr>
            <a:endParaRPr lang="en-US" altLang="zh-TW" sz="2200" b="1" spc="-35" dirty="0">
              <a:latin typeface="微軟正黑體" panose="020B0604030504040204" pitchFamily="34" charset="-120"/>
              <a:ea typeface="微軟正黑體" panose="020B0604030504040204" pitchFamily="34" charset="-120"/>
              <a:cs typeface="微軟正黑體"/>
            </a:endParaRPr>
          </a:p>
          <a:p>
            <a:pPr marL="355600" indent="-342900">
              <a:spcBef>
                <a:spcPts val="95"/>
              </a:spcBef>
              <a:buFont typeface="Wingdings" panose="05000000000000000000" pitchFamily="2" charset="2"/>
              <a:buChar char="p"/>
            </a:pPr>
            <a:r>
              <a:rPr lang="zh-TW" altLang="en-US" sz="2200" b="1" spc="-35" dirty="0">
                <a:latin typeface="微軟正黑體" panose="020B0604030504040204" pitchFamily="34" charset="-120"/>
                <a:ea typeface="微軟正黑體" panose="020B0604030504040204" pitchFamily="34" charset="-120"/>
                <a:cs typeface="微軟正黑體"/>
              </a:rPr>
              <a:t>欲臨床試驗</a:t>
            </a:r>
            <a:r>
              <a:rPr lang="zh-TW" altLang="en-US" sz="2200" b="1" spc="-35" dirty="0">
                <a:solidFill>
                  <a:schemeClr val="tx1"/>
                </a:solidFill>
                <a:latin typeface="微軟正黑體" panose="020B0604030504040204" pitchFamily="34" charset="-120"/>
                <a:ea typeface="微軟正黑體" panose="020B0604030504040204" pitchFamily="34" charset="-120"/>
                <a:cs typeface="微軟正黑體"/>
              </a:rPr>
              <a:t>年度與階段</a:t>
            </a:r>
            <a:r>
              <a:rPr lang="en-US" altLang="zh-TW" sz="2200" b="1" spc="-35" dirty="0">
                <a:solidFill>
                  <a:schemeClr val="tx1"/>
                </a:solidFill>
                <a:latin typeface="微軟正黑體" panose="020B0604030504040204" pitchFamily="34" charset="-120"/>
                <a:ea typeface="微軟正黑體" panose="020B0604030504040204" pitchFamily="34" charset="-120"/>
                <a:cs typeface="微軟正黑體"/>
              </a:rPr>
              <a:t>(</a:t>
            </a:r>
            <a:r>
              <a:rPr lang="zh-TW" altLang="en-US" sz="2200" b="1" spc="-35" dirty="0">
                <a:solidFill>
                  <a:schemeClr val="tx1"/>
                </a:solidFill>
                <a:latin typeface="微軟正黑體" panose="020B0604030504040204" pitchFamily="34" charset="-120"/>
                <a:ea typeface="微軟正黑體" panose="020B0604030504040204" pitchFamily="34" charset="-120"/>
                <a:cs typeface="微軟正黑體"/>
              </a:rPr>
              <a:t>如</a:t>
            </a:r>
            <a:r>
              <a:rPr lang="en-US" altLang="zh-TW" sz="2200" b="1" spc="-35" dirty="0">
                <a:solidFill>
                  <a:schemeClr val="tx1"/>
                </a:solidFill>
                <a:latin typeface="微軟正黑體" panose="020B0604030504040204" pitchFamily="34" charset="-120"/>
                <a:ea typeface="微軟正黑體" panose="020B0604030504040204" pitchFamily="34" charset="-120"/>
                <a:cs typeface="微軟正黑體"/>
              </a:rPr>
              <a:t>Phase I</a:t>
            </a:r>
            <a:r>
              <a:rPr lang="zh-TW" altLang="en-US" sz="2200" b="1" spc="-35" dirty="0">
                <a:solidFill>
                  <a:schemeClr val="tx1"/>
                </a:solidFill>
                <a:latin typeface="微軟正黑體" panose="020B0604030504040204" pitchFamily="34" charset="-120"/>
                <a:ea typeface="微軟正黑體" panose="020B0604030504040204" pitchFamily="34" charset="-120"/>
                <a:cs typeface="微軟正黑體"/>
              </a:rPr>
              <a:t>、</a:t>
            </a:r>
            <a:r>
              <a:rPr lang="en-US" altLang="zh-TW" sz="2200" b="1" spc="-35" dirty="0">
                <a:solidFill>
                  <a:schemeClr val="tx1"/>
                </a:solidFill>
                <a:latin typeface="微軟正黑體" panose="020B0604030504040204" pitchFamily="34" charset="-120"/>
                <a:ea typeface="微軟正黑體" panose="020B0604030504040204" pitchFamily="34" charset="-120"/>
                <a:cs typeface="微軟正黑體"/>
              </a:rPr>
              <a:t>II</a:t>
            </a:r>
            <a:r>
              <a:rPr lang="zh-TW" altLang="en-US" sz="2200" b="1" spc="-35" dirty="0">
                <a:solidFill>
                  <a:schemeClr val="tx1"/>
                </a:solidFill>
                <a:latin typeface="微軟正黑體" panose="020B0604030504040204" pitchFamily="34" charset="-120"/>
                <a:ea typeface="微軟正黑體" panose="020B0604030504040204" pitchFamily="34" charset="-120"/>
                <a:cs typeface="微軟正黑體"/>
              </a:rPr>
              <a:t>、</a:t>
            </a:r>
            <a:r>
              <a:rPr lang="en-US" altLang="zh-TW" sz="2200" b="1" spc="-35" dirty="0">
                <a:solidFill>
                  <a:schemeClr val="tx1"/>
                </a:solidFill>
                <a:latin typeface="微軟正黑體" panose="020B0604030504040204" pitchFamily="34" charset="-120"/>
                <a:ea typeface="微軟正黑體" panose="020B0604030504040204" pitchFamily="34" charset="-120"/>
                <a:cs typeface="微軟正黑體"/>
              </a:rPr>
              <a:t>III)</a:t>
            </a:r>
            <a:r>
              <a:rPr lang="zh-TW" altLang="en-US" sz="2200" b="1" spc="-35" dirty="0">
                <a:solidFill>
                  <a:schemeClr val="tx1"/>
                </a:solidFill>
                <a:latin typeface="微軟正黑體" panose="020B0604030504040204" pitchFamily="34" charset="-120"/>
                <a:ea typeface="微軟正黑體" panose="020B0604030504040204" pitchFamily="34" charset="-120"/>
                <a:cs typeface="微軟正黑體"/>
              </a:rPr>
              <a:t>：</a:t>
            </a:r>
          </a:p>
          <a:p>
            <a:pPr marL="355600" indent="-342900">
              <a:spcBef>
                <a:spcPts val="95"/>
              </a:spcBef>
              <a:buFont typeface="Wingdings" panose="05000000000000000000" pitchFamily="2" charset="2"/>
              <a:buChar char="p"/>
            </a:pPr>
            <a:r>
              <a:rPr lang="zh-TW" altLang="en-US" sz="2200" b="1" spc="-35" dirty="0">
                <a:latin typeface="微軟正黑體" panose="020B0604030504040204" pitchFamily="34" charset="-120"/>
                <a:ea typeface="微軟正黑體" panose="020B0604030504040204" pitchFamily="34" charset="-120"/>
                <a:cs typeface="微軟正黑體"/>
              </a:rPr>
              <a:t>欲查驗登記申請年度：</a:t>
            </a:r>
          </a:p>
        </p:txBody>
      </p:sp>
      <p:graphicFrame>
        <p:nvGraphicFramePr>
          <p:cNvPr id="5" name="表格 4"/>
          <p:cNvGraphicFramePr>
            <a:graphicFrameLocks noGrp="1"/>
          </p:cNvGraphicFramePr>
          <p:nvPr>
            <p:extLst>
              <p:ext uri="{D42A27DB-BD31-4B8C-83A1-F6EECF244321}">
                <p14:modId xmlns:p14="http://schemas.microsoft.com/office/powerpoint/2010/main" val="2427863486"/>
              </p:ext>
            </p:extLst>
          </p:nvPr>
        </p:nvGraphicFramePr>
        <p:xfrm>
          <a:off x="1555000" y="3767339"/>
          <a:ext cx="8128000" cy="65532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20000"/>
                    </a:ext>
                  </a:extLst>
                </a:gridCol>
                <a:gridCol w="1625600">
                  <a:extLst>
                    <a:ext uri="{9D8B030D-6E8A-4147-A177-3AD203B41FA5}">
                      <a16:colId xmlns:a16="http://schemas.microsoft.com/office/drawing/2014/main" val="20001"/>
                    </a:ext>
                  </a:extLst>
                </a:gridCol>
                <a:gridCol w="1625600">
                  <a:extLst>
                    <a:ext uri="{9D8B030D-6E8A-4147-A177-3AD203B41FA5}">
                      <a16:colId xmlns:a16="http://schemas.microsoft.com/office/drawing/2014/main" val="20002"/>
                    </a:ext>
                  </a:extLst>
                </a:gridCol>
                <a:gridCol w="1625600">
                  <a:extLst>
                    <a:ext uri="{9D8B030D-6E8A-4147-A177-3AD203B41FA5}">
                      <a16:colId xmlns:a16="http://schemas.microsoft.com/office/drawing/2014/main" val="20003"/>
                    </a:ext>
                  </a:extLst>
                </a:gridCol>
                <a:gridCol w="1625600">
                  <a:extLst>
                    <a:ext uri="{9D8B030D-6E8A-4147-A177-3AD203B41FA5}">
                      <a16:colId xmlns:a16="http://schemas.microsoft.com/office/drawing/2014/main" val="20004"/>
                    </a:ext>
                  </a:extLst>
                </a:gridCol>
              </a:tblGrid>
              <a:tr h="97531">
                <a:tc>
                  <a:txBody>
                    <a:bodyPr/>
                    <a:lstStyle/>
                    <a:p>
                      <a:pPr marL="91440" algn="ctr">
                        <a:lnSpc>
                          <a:spcPct val="100000"/>
                        </a:lnSpc>
                        <a:spcBef>
                          <a:spcPts val="5"/>
                        </a:spcBef>
                      </a:pPr>
                      <a:r>
                        <a:rPr lang="zh-TW" altLang="en-US" sz="1800" b="1" dirty="0">
                          <a:solidFill>
                            <a:schemeClr val="bg1"/>
                          </a:solidFill>
                          <a:latin typeface="微軟正黑體" panose="020B0604030504040204" pitchFamily="34" charset="-120"/>
                          <a:ea typeface="微軟正黑體" panose="020B0604030504040204" pitchFamily="34" charset="-120"/>
                        </a:rPr>
                        <a:t>專利類別</a:t>
                      </a:r>
                      <a:endParaRPr sz="1800" b="1" dirty="0">
                        <a:solidFill>
                          <a:schemeClr val="bg1"/>
                        </a:solidFill>
                        <a:latin typeface="微軟正黑體" panose="020B0604030504040204" pitchFamily="34" charset="-120"/>
                        <a:ea typeface="微軟正黑體" panose="020B0604030504040204" pitchFamily="34" charset="-120"/>
                        <a:cs typeface="微軟正黑體"/>
                      </a:endParaRPr>
                    </a:p>
                  </a:txBody>
                  <a:tcPr marL="0" marR="0" marT="15240" marB="0"/>
                </a:tc>
                <a:tc>
                  <a:txBody>
                    <a:bodyPr/>
                    <a:lstStyle/>
                    <a:p>
                      <a:pPr algn="ctr">
                        <a:lnSpc>
                          <a:spcPct val="100000"/>
                        </a:lnSpc>
                      </a:pPr>
                      <a:r>
                        <a:rPr lang="zh-TW" altLang="en-US" sz="1800" b="1" dirty="0">
                          <a:solidFill>
                            <a:schemeClr val="bg1"/>
                          </a:solidFill>
                          <a:latin typeface="微軟正黑體" panose="020B0604030504040204" pitchFamily="34" charset="-120"/>
                          <a:ea typeface="微軟正黑體" panose="020B0604030504040204" pitchFamily="34" charset="-120"/>
                        </a:rPr>
                        <a:t>專利名稱</a:t>
                      </a:r>
                      <a:endParaRPr sz="1800" b="1" dirty="0">
                        <a:solidFill>
                          <a:schemeClr val="bg1"/>
                        </a:solidFill>
                        <a:latin typeface="微軟正黑體" panose="020B0604030504040204" pitchFamily="34" charset="-120"/>
                        <a:ea typeface="微軟正黑體" panose="020B0604030504040204" pitchFamily="34" charset="-120"/>
                        <a:cs typeface="Times New Roman"/>
                      </a:endParaRPr>
                    </a:p>
                  </a:txBody>
                  <a:tcPr marL="0" marR="0" marT="0" marB="0"/>
                </a:tc>
                <a:tc>
                  <a:txBody>
                    <a:bodyPr/>
                    <a:lstStyle/>
                    <a:p>
                      <a:pPr algn="ctr">
                        <a:lnSpc>
                          <a:spcPct val="100000"/>
                        </a:lnSpc>
                      </a:pPr>
                      <a:r>
                        <a:rPr lang="zh-TW" altLang="en-US" sz="1800" b="1" dirty="0">
                          <a:solidFill>
                            <a:schemeClr val="bg1"/>
                          </a:solidFill>
                          <a:latin typeface="微軟正黑體" panose="020B0604030504040204" pitchFamily="34" charset="-120"/>
                          <a:ea typeface="微軟正黑體" panose="020B0604030504040204" pitchFamily="34" charset="-120"/>
                        </a:rPr>
                        <a:t>證書號</a:t>
                      </a:r>
                      <a:endParaRPr lang="zh-TW" altLang="en-US" sz="1800" b="1" dirty="0">
                        <a:solidFill>
                          <a:schemeClr val="bg1"/>
                        </a:solidFill>
                        <a:latin typeface="微軟正黑體" panose="020B0604030504040204" pitchFamily="34" charset="-120"/>
                        <a:ea typeface="微軟正黑體" panose="020B0604030504040204" pitchFamily="34" charset="-120"/>
                        <a:cs typeface="Times New Roman"/>
                      </a:endParaRPr>
                    </a:p>
                  </a:txBody>
                  <a:tcPr marL="0" marR="0" marT="0" marB="0"/>
                </a:tc>
                <a:tc>
                  <a:txBody>
                    <a:bodyPr/>
                    <a:lstStyle/>
                    <a:p>
                      <a:pPr algn="ctr">
                        <a:lnSpc>
                          <a:spcPct val="100000"/>
                        </a:lnSpc>
                      </a:pPr>
                      <a:r>
                        <a:rPr lang="zh-TW" altLang="en-US" sz="1800" b="1" dirty="0">
                          <a:solidFill>
                            <a:schemeClr val="bg1"/>
                          </a:solidFill>
                          <a:latin typeface="微軟正黑體" panose="020B0604030504040204" pitchFamily="34" charset="-120"/>
                          <a:ea typeface="微軟正黑體" panose="020B0604030504040204" pitchFamily="34" charset="-120"/>
                        </a:rPr>
                        <a:t>申請人</a:t>
                      </a:r>
                      <a:endParaRPr sz="1800" b="1" dirty="0">
                        <a:solidFill>
                          <a:schemeClr val="bg1"/>
                        </a:solidFill>
                        <a:latin typeface="微軟正黑體" panose="020B0604030504040204" pitchFamily="34" charset="-120"/>
                        <a:ea typeface="微軟正黑體" panose="020B0604030504040204" pitchFamily="34" charset="-120"/>
                        <a:cs typeface="Times New Roman"/>
                      </a:endParaRPr>
                    </a:p>
                  </a:txBody>
                  <a:tcPr marL="0" marR="0" marT="0" marB="0"/>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zh-TW" altLang="en-US" sz="1800" b="1" dirty="0">
                          <a:solidFill>
                            <a:schemeClr val="bg1"/>
                          </a:solidFill>
                          <a:latin typeface="微軟正黑體" panose="020B0604030504040204" pitchFamily="34" charset="-120"/>
                          <a:ea typeface="微軟正黑體" panose="020B0604030504040204" pitchFamily="34" charset="-120"/>
                        </a:rPr>
                        <a:t>申請國家</a:t>
                      </a:r>
                      <a:endParaRPr lang="zh-TW" altLang="en-US" sz="1800" b="1" dirty="0">
                        <a:solidFill>
                          <a:schemeClr val="bg1"/>
                        </a:solidFill>
                        <a:latin typeface="微軟正黑體" panose="020B0604030504040204" pitchFamily="34" charset="-120"/>
                        <a:ea typeface="微軟正黑體" panose="020B0604030504040204" pitchFamily="34" charset="-120"/>
                        <a:cs typeface="Times New Roman"/>
                      </a:endParaRPr>
                    </a:p>
                  </a:txBody>
                  <a:tcPr marL="0" marR="0" marT="0" marB="0"/>
                </a:tc>
                <a:extLst>
                  <a:ext uri="{0D108BD9-81ED-4DB2-BD59-A6C34878D82A}">
                    <a16:rowId xmlns:a16="http://schemas.microsoft.com/office/drawing/2014/main" val="10000"/>
                  </a:ext>
                </a:extLst>
              </a:tr>
              <a:tr h="0">
                <a:tc>
                  <a:txBody>
                    <a:bodyPr/>
                    <a:lstStyle/>
                    <a:p>
                      <a:endParaRPr lang="zh-TW" altLang="en-US" sz="1800" dirty="0">
                        <a:solidFill>
                          <a:schemeClr val="tx1"/>
                        </a:solidFill>
                        <a:latin typeface="微軟正黑體" panose="020B0604030504040204" pitchFamily="34" charset="-120"/>
                        <a:ea typeface="微軟正黑體" panose="020B0604030504040204" pitchFamily="34" charset="-120"/>
                      </a:endParaRPr>
                    </a:p>
                  </a:txBody>
                  <a:tcPr/>
                </a:tc>
                <a:tc>
                  <a:txBody>
                    <a:bodyPr/>
                    <a:lstStyle/>
                    <a:p>
                      <a:endParaRPr lang="zh-TW" altLang="en-US" sz="1800" dirty="0">
                        <a:solidFill>
                          <a:schemeClr val="tx1"/>
                        </a:solidFill>
                        <a:latin typeface="微軟正黑體" panose="020B0604030504040204" pitchFamily="34" charset="-120"/>
                        <a:ea typeface="微軟正黑體" panose="020B0604030504040204" pitchFamily="34" charset="-120"/>
                      </a:endParaRPr>
                    </a:p>
                  </a:txBody>
                  <a:tcPr/>
                </a:tc>
                <a:tc>
                  <a:txBody>
                    <a:bodyPr/>
                    <a:lstStyle/>
                    <a:p>
                      <a:endParaRPr lang="zh-TW" altLang="en-US" sz="1800" dirty="0">
                        <a:solidFill>
                          <a:schemeClr val="tx1"/>
                        </a:solidFill>
                        <a:latin typeface="微軟正黑體" panose="020B0604030504040204" pitchFamily="34" charset="-120"/>
                        <a:ea typeface="微軟正黑體" panose="020B0604030504040204" pitchFamily="34" charset="-120"/>
                      </a:endParaRPr>
                    </a:p>
                  </a:txBody>
                  <a:tcPr/>
                </a:tc>
                <a:tc>
                  <a:txBody>
                    <a:bodyPr/>
                    <a:lstStyle/>
                    <a:p>
                      <a:endParaRPr lang="zh-TW" altLang="en-US" sz="1800" dirty="0">
                        <a:solidFill>
                          <a:schemeClr val="tx1"/>
                        </a:solidFill>
                        <a:latin typeface="微軟正黑體" panose="020B0604030504040204" pitchFamily="34" charset="-120"/>
                        <a:ea typeface="微軟正黑體" panose="020B0604030504040204" pitchFamily="34" charset="-120"/>
                      </a:endParaRPr>
                    </a:p>
                  </a:txBody>
                  <a:tcPr/>
                </a:tc>
                <a:tc>
                  <a:txBody>
                    <a:bodyPr/>
                    <a:lstStyle/>
                    <a:p>
                      <a:endParaRPr lang="zh-TW" altLang="en-US" sz="1800" dirty="0">
                        <a:solidFill>
                          <a:schemeClr val="tx1"/>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50019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9B598-11B3-86CE-50F8-D107557B7100}"/>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7239E64F-D7D1-88F9-DAF1-D211B6ADA816}"/>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7</a:t>
            </a:fld>
            <a:endParaRPr spc="-25" dirty="0"/>
          </a:p>
        </p:txBody>
      </p:sp>
      <p:sp>
        <p:nvSpPr>
          <p:cNvPr id="4" name="文字方塊 3">
            <a:extLst>
              <a:ext uri="{FF2B5EF4-FFF2-40B4-BE49-F238E27FC236}">
                <a16:creationId xmlns:a16="http://schemas.microsoft.com/office/drawing/2014/main" id="{6053CB43-13E4-27B4-EA8A-760035D20144}"/>
              </a:ext>
            </a:extLst>
          </p:cNvPr>
          <p:cNvSpPr txBox="1"/>
          <p:nvPr/>
        </p:nvSpPr>
        <p:spPr>
          <a:xfrm>
            <a:off x="1332000" y="1080000"/>
            <a:ext cx="9793200" cy="2831544"/>
          </a:xfrm>
          <a:prstGeom prst="rect">
            <a:avLst/>
          </a:prstGeom>
          <a:noFill/>
        </p:spPr>
        <p:txBody>
          <a:bodyPr wrap="square" rtlCol="0">
            <a:spAutoFit/>
          </a:bodyPr>
          <a:lstStyle/>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填寫說明：</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請以圖示及量化說明，以不超過二張簡報內容為原則。另，也可簡單說明目標市場之藥品法規對產品準備之影響以及預期可成功銷售之利基</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a:t>
            </a:r>
            <a:endParaRPr lang="en-US" altLang="zh-TW" sz="2000" b="1" dirty="0">
              <a:solidFill>
                <a:schemeClr val="bg1">
                  <a:lumMod val="75000"/>
                </a:schemeClr>
              </a:solidFill>
              <a:latin typeface="微軟正黑體" panose="020B0604030504040204" pitchFamily="34" charset="-120"/>
              <a:ea typeface="微軟正黑體" panose="020B0604030504040204" pitchFamily="34" charset="-120"/>
            </a:endParaRP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2.</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本頁請以貴公司</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115</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年度擬輔導產品，去進行目標市場現況及分析敘述。內容包括：產品劑型、預計產品名、適應症 、臨床應用、為何有市場競爭力 </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例如國內用藥潛力如銷量、銷售金額、平均每病患用藥金額等</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a:t>
            </a:r>
          </a:p>
          <a:p>
            <a:endParaRPr lang="zh-TW" altLang="en-US" sz="2000" b="1" dirty="0">
              <a:solidFill>
                <a:schemeClr val="bg1">
                  <a:lumMod val="7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繳交簡報請將此說明刪除</a:t>
            </a:r>
          </a:p>
          <a:p>
            <a:pPr marL="342900" indent="-342900">
              <a:buAutoNum type="arabicPeriod"/>
            </a:pPr>
            <a:endParaRPr lang="zh-TW" altLang="en-US" dirty="0">
              <a:solidFill>
                <a:schemeClr val="bg1">
                  <a:lumMod val="75000"/>
                </a:schemeClr>
              </a:solidFill>
            </a:endParaRPr>
          </a:p>
        </p:txBody>
      </p:sp>
      <p:sp>
        <p:nvSpPr>
          <p:cNvPr id="7" name="object 2">
            <a:extLst>
              <a:ext uri="{FF2B5EF4-FFF2-40B4-BE49-F238E27FC236}">
                <a16:creationId xmlns:a16="http://schemas.microsoft.com/office/drawing/2014/main" id="{8054EB33-BCAA-1A57-D203-ACB3AB6349BF}"/>
              </a:ext>
            </a:extLst>
          </p:cNvPr>
          <p:cNvSpPr txBox="1">
            <a:spLocks/>
          </p:cNvSpPr>
          <p:nvPr/>
        </p:nvSpPr>
        <p:spPr>
          <a:xfrm>
            <a:off x="2819400" y="228600"/>
            <a:ext cx="7546545"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伍、產品之市場現況與分析</a:t>
            </a:r>
          </a:p>
        </p:txBody>
      </p:sp>
    </p:spTree>
    <p:extLst>
      <p:ext uri="{BB962C8B-B14F-4D97-AF65-F5344CB8AC3E}">
        <p14:creationId xmlns:p14="http://schemas.microsoft.com/office/powerpoint/2010/main" val="66927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1AD23-89CA-1065-7673-29448EC99C7A}"/>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EEA9899B-D11B-3631-51C7-38BC54EE78FD}"/>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8</a:t>
            </a:fld>
            <a:endParaRPr spc="-25" dirty="0"/>
          </a:p>
        </p:txBody>
      </p:sp>
      <p:sp>
        <p:nvSpPr>
          <p:cNvPr id="2" name="object 3">
            <a:extLst>
              <a:ext uri="{FF2B5EF4-FFF2-40B4-BE49-F238E27FC236}">
                <a16:creationId xmlns:a16="http://schemas.microsoft.com/office/drawing/2014/main" id="{E13CBE79-A721-9F6F-340A-DCF4937A45C8}"/>
              </a:ext>
            </a:extLst>
          </p:cNvPr>
          <p:cNvSpPr txBox="1"/>
          <p:nvPr/>
        </p:nvSpPr>
        <p:spPr>
          <a:xfrm>
            <a:off x="1332000" y="1080000"/>
            <a:ext cx="1592500" cy="321242"/>
          </a:xfrm>
          <a:prstGeom prst="rect">
            <a:avLst/>
          </a:prstGeom>
        </p:spPr>
        <p:txBody>
          <a:bodyPr vert="horz" wrap="square" lIns="0" tIns="13335" rIns="0" bIns="0" rtlCol="0">
            <a:spAutoFit/>
          </a:bodyPr>
          <a:lstStyle/>
          <a:p>
            <a:pPr marL="12700">
              <a:lnSpc>
                <a:spcPct val="100000"/>
              </a:lnSpc>
              <a:spcBef>
                <a:spcPts val="105"/>
              </a:spcBef>
            </a:pPr>
            <a:r>
              <a:rPr lang="zh-TW" altLang="en-US" sz="2000" b="1" spc="-10" dirty="0">
                <a:latin typeface="微軟正黑體"/>
                <a:cs typeface="微軟正黑體"/>
              </a:rPr>
              <a:t>查核點</a:t>
            </a:r>
          </a:p>
        </p:txBody>
      </p:sp>
      <p:graphicFrame>
        <p:nvGraphicFramePr>
          <p:cNvPr id="9" name="object 4">
            <a:extLst>
              <a:ext uri="{FF2B5EF4-FFF2-40B4-BE49-F238E27FC236}">
                <a16:creationId xmlns:a16="http://schemas.microsoft.com/office/drawing/2014/main" id="{800B3303-6388-090A-567F-48D04DFCB819}"/>
              </a:ext>
            </a:extLst>
          </p:cNvPr>
          <p:cNvGraphicFramePr>
            <a:graphicFrameLocks noGrp="1"/>
          </p:cNvGraphicFramePr>
          <p:nvPr>
            <p:extLst>
              <p:ext uri="{D42A27DB-BD31-4B8C-83A1-F6EECF244321}">
                <p14:modId xmlns:p14="http://schemas.microsoft.com/office/powerpoint/2010/main" val="2270869007"/>
              </p:ext>
            </p:extLst>
          </p:nvPr>
        </p:nvGraphicFramePr>
        <p:xfrm>
          <a:off x="1332000" y="1620000"/>
          <a:ext cx="10085851" cy="3800399"/>
        </p:xfrm>
        <a:graphic>
          <a:graphicData uri="http://schemas.openxmlformats.org/drawingml/2006/table">
            <a:tbl>
              <a:tblPr firstRow="1" bandRow="1">
                <a:tableStyleId>{2D5ABB26-0587-4C30-8999-92F81FD0307C}</a:tableStyleId>
              </a:tblPr>
              <a:tblGrid>
                <a:gridCol w="375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gridCol w="3385651">
                  <a:extLst>
                    <a:ext uri="{9D8B030D-6E8A-4147-A177-3AD203B41FA5}">
                      <a16:colId xmlns:a16="http://schemas.microsoft.com/office/drawing/2014/main" val="20003"/>
                    </a:ext>
                  </a:extLst>
                </a:gridCol>
              </a:tblGrid>
              <a:tr h="445134">
                <a:tc gridSpan="2">
                  <a:txBody>
                    <a:bodyPr/>
                    <a:lstStyle/>
                    <a:p>
                      <a:pPr marL="0" indent="0" algn="ctr">
                        <a:lnSpc>
                          <a:spcPct val="100000"/>
                        </a:lnSpc>
                        <a:spcBef>
                          <a:spcPts val="625"/>
                        </a:spcBef>
                      </a:pPr>
                      <a:r>
                        <a:rPr lang="zh-TW" altLang="en-US" sz="1800" b="1" spc="-15" dirty="0">
                          <a:solidFill>
                            <a:schemeClr val="tx1"/>
                          </a:solidFill>
                          <a:latin typeface="微軟正黑體" panose="020B0604030504040204" pitchFamily="34" charset="-120"/>
                          <a:ea typeface="微軟正黑體" panose="020B0604030504040204" pitchFamily="34" charset="-120"/>
                          <a:cs typeface="微軟正黑體"/>
                        </a:rPr>
                        <a:t>查核點編號</a:t>
                      </a:r>
                      <a:r>
                        <a:rPr lang="en-US" altLang="zh-TW" sz="1800" b="1" spc="-15" dirty="0">
                          <a:solidFill>
                            <a:schemeClr val="tx1"/>
                          </a:solidFill>
                          <a:latin typeface="微軟正黑體" panose="020B0604030504040204" pitchFamily="34" charset="-120"/>
                          <a:ea typeface="微軟正黑體" panose="020B0604030504040204" pitchFamily="34" charset="-120"/>
                          <a:cs typeface="微軟正黑體"/>
                        </a:rPr>
                        <a:t>/</a:t>
                      </a:r>
                      <a:r>
                        <a:rPr lang="zh-TW" altLang="en-US" sz="1800" b="1" spc="-15" dirty="0">
                          <a:solidFill>
                            <a:schemeClr val="tx1"/>
                          </a:solidFill>
                          <a:latin typeface="微軟正黑體" panose="020B0604030504040204" pitchFamily="34" charset="-120"/>
                          <a:ea typeface="微軟正黑體" panose="020B0604030504040204" pitchFamily="34" charset="-120"/>
                          <a:cs typeface="微軟正黑體"/>
                        </a:rPr>
                        <a:t>項目</a:t>
                      </a:r>
                    </a:p>
                  </a:txBody>
                  <a:tcPr marL="0" marR="0" marT="7937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hMerge="1">
                  <a:txBody>
                    <a:bodyPr/>
                    <a:lstStyle/>
                    <a:p>
                      <a:endParaRPr/>
                    </a:p>
                  </a:txBody>
                  <a:tcPr marL="0" marR="0" marT="0" marB="0"/>
                </a:tc>
                <a:tc>
                  <a:txBody>
                    <a:bodyPr/>
                    <a:lstStyle/>
                    <a:p>
                      <a:pPr marL="635" algn="ctr">
                        <a:lnSpc>
                          <a:spcPct val="100000"/>
                        </a:lnSpc>
                        <a:spcBef>
                          <a:spcPts val="625"/>
                        </a:spcBef>
                      </a:pPr>
                      <a:r>
                        <a:rPr lang="zh-TW" altLang="en-US" sz="1800" b="1" spc="-15" dirty="0">
                          <a:solidFill>
                            <a:schemeClr val="tx1"/>
                          </a:solidFill>
                          <a:latin typeface="微軟正黑體" panose="020B0604030504040204" pitchFamily="34" charset="-120"/>
                          <a:ea typeface="微軟正黑體" panose="020B0604030504040204" pitchFamily="34" charset="-120"/>
                          <a:cs typeface="微軟正黑體"/>
                        </a:rPr>
                        <a:t>查核點內容</a:t>
                      </a: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tc>
                  <a:txBody>
                    <a:bodyPr/>
                    <a:lstStyle/>
                    <a:p>
                      <a:pPr marL="635" algn="ctr">
                        <a:lnSpc>
                          <a:spcPct val="100000"/>
                        </a:lnSpc>
                        <a:spcBef>
                          <a:spcPts val="625"/>
                        </a:spcBef>
                      </a:pPr>
                      <a:r>
                        <a:rPr lang="zh-TW" altLang="en-US" sz="1800" b="1" spc="-15" dirty="0">
                          <a:solidFill>
                            <a:schemeClr val="tx1"/>
                          </a:solidFill>
                          <a:latin typeface="微軟正黑體" panose="020B0604030504040204" pitchFamily="34" charset="-120"/>
                          <a:ea typeface="微軟正黑體" panose="020B0604030504040204" pitchFamily="34" charset="-120"/>
                          <a:cs typeface="微軟正黑體"/>
                        </a:rPr>
                        <a:t>預定完成時間</a:t>
                      </a:r>
                    </a:p>
                  </a:txBody>
                  <a:tcPr marL="0" marR="0" marT="7937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D9D9D9"/>
                    </a:solidFill>
                  </a:tcPr>
                </a:tc>
                <a:extLst>
                  <a:ext uri="{0D108BD9-81ED-4DB2-BD59-A6C34878D82A}">
                    <a16:rowId xmlns:a16="http://schemas.microsoft.com/office/drawing/2014/main" val="10001"/>
                  </a:ext>
                </a:extLst>
              </a:tr>
              <a:tr h="671053">
                <a:tc>
                  <a:txBody>
                    <a:bodyPr/>
                    <a:lstStyle/>
                    <a:p>
                      <a:pPr marL="85725" indent="0" algn="l">
                        <a:lnSpc>
                          <a:spcPct val="90000"/>
                        </a:lnSpc>
                      </a:pPr>
                      <a:r>
                        <a:rPr lang="en-US" sz="1800" dirty="0">
                          <a:latin typeface="微軟正黑體"/>
                          <a:cs typeface="微軟正黑體"/>
                        </a:rPr>
                        <a:t>1</a:t>
                      </a:r>
                      <a:endParaRPr sz="1800" dirty="0">
                        <a:latin typeface="微軟正黑體"/>
                        <a:cs typeface="微軟正黑體"/>
                      </a:endParaRPr>
                    </a:p>
                  </a:txBody>
                  <a:tcPr marL="0" marR="0" marT="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384"/>
                        </a:spcBef>
                      </a:pPr>
                      <a:endParaRPr sz="1800" dirty="0">
                        <a:latin typeface="微軟正黑體"/>
                        <a:cs typeface="微軟正黑體"/>
                      </a:endParaRPr>
                    </a:p>
                  </a:txBody>
                  <a:tcPr marL="0" marR="0" marT="488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indent="0">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671053">
                <a:tc>
                  <a:txBody>
                    <a:bodyPr/>
                    <a:lstStyle/>
                    <a:p>
                      <a:pPr marL="85725" indent="0" algn="l">
                        <a:lnSpc>
                          <a:spcPct val="90000"/>
                        </a:lnSpc>
                      </a:pPr>
                      <a:r>
                        <a:rPr lang="en-US" sz="1800" dirty="0">
                          <a:latin typeface="微軟正黑體"/>
                          <a:cs typeface="微軟正黑體"/>
                        </a:rPr>
                        <a:t>2</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384"/>
                        </a:spcBef>
                      </a:pPr>
                      <a:endParaRPr sz="1800" dirty="0">
                        <a:latin typeface="微軟正黑體"/>
                        <a:cs typeface="微軟正黑體"/>
                      </a:endParaRPr>
                    </a:p>
                  </a:txBody>
                  <a:tcPr marL="0" marR="0" marT="48894"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indent="0">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671053">
                <a:tc>
                  <a:txBody>
                    <a:bodyPr/>
                    <a:lstStyle/>
                    <a:p>
                      <a:pPr marL="85725" indent="0" algn="l">
                        <a:lnSpc>
                          <a:spcPct val="90000"/>
                        </a:lnSpc>
                      </a:pPr>
                      <a:r>
                        <a:rPr lang="en-US" sz="1800" dirty="0">
                          <a:latin typeface="微軟正黑體"/>
                          <a:cs typeface="微軟正黑體"/>
                        </a:rPr>
                        <a:t>3</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380"/>
                        </a:spcBef>
                      </a:pPr>
                      <a:endParaRPr sz="1800" dirty="0">
                        <a:latin typeface="微軟正黑體"/>
                        <a:cs typeface="微軟正黑體"/>
                      </a:endParaRPr>
                    </a:p>
                  </a:txBody>
                  <a:tcPr marL="0" marR="0" marT="48260"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indent="0">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671053">
                <a:tc>
                  <a:txBody>
                    <a:bodyPr/>
                    <a:lstStyle/>
                    <a:p>
                      <a:pPr marL="85725" indent="0" algn="l">
                        <a:lnSpc>
                          <a:spcPct val="90000"/>
                        </a:lnSpc>
                      </a:pPr>
                      <a:r>
                        <a:rPr lang="en-US" sz="1800" dirty="0">
                          <a:latin typeface="微軟正黑體"/>
                          <a:cs typeface="微軟正黑體"/>
                        </a:rPr>
                        <a:t>4</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12395">
                        <a:lnSpc>
                          <a:spcPct val="100000"/>
                        </a:lnSpc>
                        <a:spcBef>
                          <a:spcPts val="625"/>
                        </a:spcBef>
                      </a:pP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indent="0">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671053">
                <a:tc>
                  <a:txBody>
                    <a:bodyPr/>
                    <a:lstStyle/>
                    <a:p>
                      <a:pPr marL="85725" indent="0" algn="l">
                        <a:lnSpc>
                          <a:spcPct val="90000"/>
                        </a:lnSpc>
                      </a:pPr>
                      <a:r>
                        <a:rPr lang="en-US" sz="1800" dirty="0">
                          <a:latin typeface="微軟正黑體"/>
                          <a:cs typeface="微軟正黑體"/>
                        </a:rPr>
                        <a:t>5</a:t>
                      </a:r>
                      <a:endParaRPr sz="1800" dirty="0">
                        <a:latin typeface="微軟正黑體"/>
                        <a:cs typeface="微軟正黑體"/>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112395">
                        <a:lnSpc>
                          <a:spcPct val="100000"/>
                        </a:lnSpc>
                        <a:spcBef>
                          <a:spcPts val="625"/>
                        </a:spcBef>
                      </a:pPr>
                      <a:endParaRPr sz="1800" dirty="0">
                        <a:latin typeface="微軟正黑體"/>
                        <a:cs typeface="微軟正黑體"/>
                      </a:endParaRPr>
                    </a:p>
                  </a:txBody>
                  <a:tcPr marL="0" marR="0" marT="79375" marB="0">
                    <a:lnL w="12700" cap="flat" cmpd="sng" algn="ctr">
                      <a:solidFill>
                        <a:srgbClr val="000000"/>
                      </a:solidFill>
                      <a:prstDash val="solid"/>
                      <a:round/>
                      <a:headEnd type="none" w="med" len="med"/>
                      <a:tailEnd type="none" w="med" len="me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5725" indent="0">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bl>
          </a:graphicData>
        </a:graphic>
      </p:graphicFrame>
      <p:sp>
        <p:nvSpPr>
          <p:cNvPr id="10" name="object 3">
            <a:extLst>
              <a:ext uri="{FF2B5EF4-FFF2-40B4-BE49-F238E27FC236}">
                <a16:creationId xmlns:a16="http://schemas.microsoft.com/office/drawing/2014/main" id="{AAD20E01-CB08-D595-FFB1-108318657650}"/>
              </a:ext>
            </a:extLst>
          </p:cNvPr>
          <p:cNvSpPr txBox="1"/>
          <p:nvPr/>
        </p:nvSpPr>
        <p:spPr>
          <a:xfrm>
            <a:off x="1332000" y="5760000"/>
            <a:ext cx="7912100" cy="320601"/>
          </a:xfrm>
          <a:prstGeom prst="rect">
            <a:avLst/>
          </a:prstGeom>
        </p:spPr>
        <p:txBody>
          <a:bodyPr vert="horz" wrap="square" lIns="0" tIns="12700" rIns="0" bIns="0" rtlCol="0">
            <a:spAutoFit/>
          </a:bodyPr>
          <a:lstStyle/>
          <a:p>
            <a:pPr marL="12700">
              <a:spcBef>
                <a:spcPts val="100"/>
              </a:spcBef>
              <a:tabLst>
                <a:tab pos="354965" algn="l"/>
              </a:tabLst>
            </a:pPr>
            <a:r>
              <a:rPr lang="zh-TW" altLang="en-US" sz="2000" b="1" dirty="0"/>
              <a:t>表格如有不敷使用，請自行增列</a:t>
            </a:r>
          </a:p>
        </p:txBody>
      </p:sp>
      <p:sp>
        <p:nvSpPr>
          <p:cNvPr id="3" name="object 2">
            <a:extLst>
              <a:ext uri="{FF2B5EF4-FFF2-40B4-BE49-F238E27FC236}">
                <a16:creationId xmlns:a16="http://schemas.microsoft.com/office/drawing/2014/main" id="{EEFD11CC-DE4C-D58C-6A4C-E070585E3FEA}"/>
              </a:ext>
            </a:extLst>
          </p:cNvPr>
          <p:cNvSpPr txBox="1">
            <a:spLocks/>
          </p:cNvSpPr>
          <p:nvPr/>
        </p:nvSpPr>
        <p:spPr>
          <a:xfrm>
            <a:off x="2957325" y="231705"/>
            <a:ext cx="7546545"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陸、計畫目標與實施方法</a:t>
            </a:r>
          </a:p>
        </p:txBody>
      </p:sp>
    </p:spTree>
    <p:extLst>
      <p:ext uri="{BB962C8B-B14F-4D97-AF65-F5344CB8AC3E}">
        <p14:creationId xmlns:p14="http://schemas.microsoft.com/office/powerpoint/2010/main" val="2038123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557D0-2559-AE88-C1A6-D7D2A24FF409}"/>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69080C1F-ED67-75EF-347D-FBDB4D60632F}"/>
              </a:ext>
            </a:extLst>
          </p:cNvPr>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9</a:t>
            </a:fld>
            <a:endParaRPr spc="-25" dirty="0"/>
          </a:p>
        </p:txBody>
      </p:sp>
      <p:sp>
        <p:nvSpPr>
          <p:cNvPr id="4" name="文字方塊 3">
            <a:extLst>
              <a:ext uri="{FF2B5EF4-FFF2-40B4-BE49-F238E27FC236}">
                <a16:creationId xmlns:a16="http://schemas.microsoft.com/office/drawing/2014/main" id="{0BCD1ECC-2955-6DF3-2B74-38DFE9AACC15}"/>
              </a:ext>
            </a:extLst>
          </p:cNvPr>
          <p:cNvSpPr txBox="1"/>
          <p:nvPr/>
        </p:nvSpPr>
        <p:spPr>
          <a:xfrm>
            <a:off x="1332000" y="1080000"/>
            <a:ext cx="8195399" cy="3139321"/>
          </a:xfrm>
          <a:prstGeom prst="rect">
            <a:avLst/>
          </a:prstGeom>
          <a:noFill/>
        </p:spPr>
        <p:txBody>
          <a:bodyPr wrap="square" rtlCol="0">
            <a:spAutoFit/>
          </a:bodyPr>
          <a:lstStyle/>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填寫說明：預計臨床試驗或申請查驗登記查核期程規劃請您據實填寫，以利評選委員評判輔導之急迫性。</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實施方法舉例如下，但不限於以下內容</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1.</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臨床試驗</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查驗登記法規輔導。</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2.</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技術性資料</a:t>
            </a:r>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審查單位諮詢議題準備輔導。</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3.</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預計臨床試驗申請或查驗登記申請期程規劃。</a:t>
            </a:r>
          </a:p>
          <a:p>
            <a:r>
              <a:rPr lang="en-US" altLang="zh-TW" sz="2000" b="1" dirty="0">
                <a:solidFill>
                  <a:schemeClr val="bg1">
                    <a:lumMod val="75000"/>
                  </a:schemeClr>
                </a:solidFill>
                <a:latin typeface="微軟正黑體" panose="020B0604030504040204" pitchFamily="34" charset="-120"/>
                <a:ea typeface="微軟正黑體" panose="020B0604030504040204" pitchFamily="34" charset="-120"/>
              </a:rPr>
              <a:t>4.</a:t>
            </a:r>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 疑難問題協助。</a:t>
            </a:r>
          </a:p>
          <a:p>
            <a:endParaRPr lang="zh-TW" altLang="en-US" sz="2000" b="1" dirty="0">
              <a:solidFill>
                <a:schemeClr val="bg1">
                  <a:lumMod val="7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75000"/>
                  </a:schemeClr>
                </a:solidFill>
                <a:latin typeface="微軟正黑體" panose="020B0604030504040204" pitchFamily="34" charset="-120"/>
                <a:ea typeface="微軟正黑體" panose="020B0604030504040204" pitchFamily="34" charset="-120"/>
              </a:rPr>
              <a:t>繳交簡報請將此說明刪除</a:t>
            </a:r>
          </a:p>
          <a:p>
            <a:pPr marL="342900" indent="-342900">
              <a:buAutoNum type="arabicPeriod"/>
            </a:pPr>
            <a:endParaRPr lang="zh-TW" altLang="en-US" dirty="0">
              <a:solidFill>
                <a:schemeClr val="bg1">
                  <a:lumMod val="75000"/>
                </a:schemeClr>
              </a:solidFill>
            </a:endParaRPr>
          </a:p>
        </p:txBody>
      </p:sp>
      <p:sp>
        <p:nvSpPr>
          <p:cNvPr id="3" name="object 2">
            <a:extLst>
              <a:ext uri="{FF2B5EF4-FFF2-40B4-BE49-F238E27FC236}">
                <a16:creationId xmlns:a16="http://schemas.microsoft.com/office/drawing/2014/main" id="{C849D55F-352C-5B8E-A76D-30057C4ADFF7}"/>
              </a:ext>
            </a:extLst>
          </p:cNvPr>
          <p:cNvSpPr txBox="1">
            <a:spLocks/>
          </p:cNvSpPr>
          <p:nvPr/>
        </p:nvSpPr>
        <p:spPr>
          <a:xfrm>
            <a:off x="2819400" y="152400"/>
            <a:ext cx="7546545" cy="689932"/>
          </a:xfrm>
          <a:prstGeom prst="rect">
            <a:avLst/>
          </a:prstGeom>
        </p:spPr>
        <p:txBody>
          <a:bodyPr vert="horz" wrap="square" lIns="0" tIns="12700" rIns="0" bIns="0" rtlCol="0">
            <a:spAutoFit/>
          </a:bodyPr>
          <a:lstStyle>
            <a:lvl1pPr>
              <a:defRPr sz="4400" b="1" i="0">
                <a:solidFill>
                  <a:schemeClr val="tx1"/>
                </a:solidFill>
                <a:latin typeface="微軟正黑體"/>
                <a:ea typeface="+mj-ea"/>
                <a:cs typeface="微軟正黑體"/>
              </a:defRPr>
            </a:lvl1pPr>
          </a:lstStyle>
          <a:p>
            <a:pPr marL="12700" algn="l">
              <a:spcBef>
                <a:spcPts val="100"/>
              </a:spcBef>
            </a:pPr>
            <a:r>
              <a:rPr lang="zh-TW" altLang="en-US" spc="-15" dirty="0">
                <a:latin typeface="微軟正黑體" panose="020B0604030504040204" pitchFamily="34" charset="-120"/>
                <a:ea typeface="微軟正黑體" panose="020B0604030504040204" pitchFamily="34" charset="-120"/>
              </a:rPr>
              <a:t>陸、計畫目標與實施方法</a:t>
            </a:r>
          </a:p>
        </p:txBody>
      </p:sp>
    </p:spTree>
    <p:extLst>
      <p:ext uri="{BB962C8B-B14F-4D97-AF65-F5344CB8AC3E}">
        <p14:creationId xmlns:p14="http://schemas.microsoft.com/office/powerpoint/2010/main" val="380675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813</TotalTime>
  <Words>850</Words>
  <Application>Microsoft Office PowerPoint</Application>
  <PresentationFormat>寬螢幕</PresentationFormat>
  <Paragraphs>146</Paragraphs>
  <Slides>12</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12</vt:i4>
      </vt:variant>
    </vt:vector>
  </HeadingPairs>
  <TitlesOfParts>
    <vt:vector size="19" baseType="lpstr">
      <vt:lpstr>微軟正黑體</vt:lpstr>
      <vt:lpstr>Aptos</vt:lpstr>
      <vt:lpstr>Arial</vt:lpstr>
      <vt:lpstr>Calibri</vt:lpstr>
      <vt:lpstr>Times New Roman</vt:lpstr>
      <vt:lpstr>Wingdings</vt:lpstr>
      <vt:lpstr>Office Theme</vt:lpstr>
      <vt:lpstr>115年度高值藥品發展與新製程技術拓展計畫 法規及臨床試驗輔導</vt:lpstr>
      <vt:lpstr>簡報大綱</vt:lpstr>
      <vt:lpstr>壹、廠商基本資料</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110年創新製藥產業鏈結 國際競爭力推升計畫 </dc:title>
  <dc:creator>陳美玲(Judy)</dc:creator>
  <cp:lastModifiedBy>廖萱婷</cp:lastModifiedBy>
  <cp:revision>25</cp:revision>
  <cp:lastPrinted>2026-01-28T05:07:06Z</cp:lastPrinted>
  <dcterms:created xsi:type="dcterms:W3CDTF">2025-01-03T12:20:13Z</dcterms:created>
  <dcterms:modified xsi:type="dcterms:W3CDTF">2026-02-10T08:15:59Z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2024-02-29T00:00:00Z</vt:filetime>
  </property>
  <property fmtid="{D5CDD505-2E9C-101B-9397-08002B2CF9AE}" pid="3" name="Creator">
    <vt:lpwstr>Acrobat PDFMaker 23 for PowerPoint</vt:lpwstr>
  </property>
  <property fmtid="{D5CDD505-2E9C-101B-9397-08002B2CF9AE}" pid="4" name="LastSaved">
    <vt:filetime>2025-01-03T00:00:00Z</vt:filetime>
  </property>
  <property fmtid="{D5CDD505-2E9C-101B-9397-08002B2CF9AE}" pid="5" name="Producer">
    <vt:lpwstr>Adobe PDF Library 23.8.75</vt:lpwstr>
  </property>
</Properties>
</file>