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0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81" r:id="rId12"/>
    <p:sldId id="282" r:id="rId13"/>
    <p:sldId id="268" r:id="rId14"/>
  </p:sldIdLst>
  <p:sldSz cx="12192000" cy="6858000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陳偉瑋" initials="陳偉瑋" lastIdx="1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76" y="132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陳偉瑋" userId="131c9e8d-59ab-4416-98de-9cbfc60909a4" providerId="ADAL" clId="{CA98EEF2-64A5-44C9-AF5C-C7722A31CBFF}"/>
    <pc:docChg chg="modSld">
      <pc:chgData name="陳偉瑋" userId="131c9e8d-59ab-4416-98de-9cbfc60909a4" providerId="ADAL" clId="{CA98EEF2-64A5-44C9-AF5C-C7722A31CBFF}" dt="2026-02-10T08:28:52.904" v="8" actId="20577"/>
      <pc:docMkLst>
        <pc:docMk/>
      </pc:docMkLst>
      <pc:sldChg chg="modSp mod">
        <pc:chgData name="陳偉瑋" userId="131c9e8d-59ab-4416-98de-9cbfc60909a4" providerId="ADAL" clId="{CA98EEF2-64A5-44C9-AF5C-C7722A31CBFF}" dt="2026-02-10T08:28:52.904" v="8" actId="20577"/>
        <pc:sldMkLst>
          <pc:docMk/>
          <pc:sldMk cId="0" sldId="256"/>
        </pc:sldMkLst>
        <pc:spChg chg="mod">
          <ac:chgData name="陳偉瑋" userId="131c9e8d-59ab-4416-98de-9cbfc60909a4" providerId="ADAL" clId="{CA98EEF2-64A5-44C9-AF5C-C7722A31CBFF}" dt="2026-02-10T08:28:52.904" v="8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621B9390-C232-66D5-C1AB-6C292072EDE2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09352"/>
            <a:ext cx="2144255" cy="4648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5B6235C7-9B9D-6C33-9243-5731D0DC9B28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09352"/>
            <a:ext cx="2144255" cy="4648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61B77627-35C5-29E5-2E78-267A19794EAD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09352"/>
            <a:ext cx="2144255" cy="4648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  <p:pic>
        <p:nvPicPr>
          <p:cNvPr id="6" name="object 3">
            <a:extLst>
              <a:ext uri="{FF2B5EF4-FFF2-40B4-BE49-F238E27FC236}">
                <a16:creationId xmlns:a16="http://schemas.microsoft.com/office/drawing/2014/main" id="{F257FC04-7639-69FA-2E98-0980FA76F8F7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09352"/>
            <a:ext cx="2144255" cy="4648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  <p:pic>
        <p:nvPicPr>
          <p:cNvPr id="5" name="object 3">
            <a:extLst>
              <a:ext uri="{FF2B5EF4-FFF2-40B4-BE49-F238E27FC236}">
                <a16:creationId xmlns:a16="http://schemas.microsoft.com/office/drawing/2014/main" id="{4C1C2FBB-7283-1158-9EB1-415B886B3F29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09352"/>
            <a:ext cx="2144255" cy="46481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4335" y="481393"/>
            <a:ext cx="987044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40055" y="1453851"/>
            <a:ext cx="1040214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234251" y="6463728"/>
            <a:ext cx="292100" cy="1560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008000" y="180000"/>
            <a:ext cx="10923855" cy="17363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2700" algn="ctr">
              <a:lnSpc>
                <a:spcPct val="140000"/>
              </a:lnSpc>
              <a:spcBef>
                <a:spcPts val="100"/>
              </a:spcBef>
            </a:pPr>
            <a:r>
              <a:rPr sz="4000" dirty="0"/>
              <a:t>11</a:t>
            </a:r>
            <a:r>
              <a:rPr lang="en-US" sz="4000" dirty="0"/>
              <a:t>5</a:t>
            </a:r>
            <a:r>
              <a:rPr sz="4000" spc="-40" dirty="0"/>
              <a:t>年度</a:t>
            </a:r>
            <a:r>
              <a:rPr lang="zh-TW" altLang="en-US" sz="4000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製藥產業創新與製程智慧化升轉型</a:t>
            </a:r>
            <a:r>
              <a:rPr sz="4000" spc="-40" dirty="0" err="1"/>
              <a:t>計畫</a:t>
            </a:r>
            <a:r>
              <a:rPr lang="zh-TW" altLang="en-US" sz="4000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藥廠升級軟硬體</a:t>
            </a:r>
            <a:r>
              <a:rPr sz="4000" spc="-4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35840" y="2297351"/>
            <a:ext cx="2520317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sz="2800" b="1" spc="-40" dirty="0">
                <a:latin typeface="微軟正黑體"/>
                <a:cs typeface="微軟正黑體"/>
              </a:rPr>
              <a:t>申請提案簡報</a:t>
            </a:r>
            <a:endParaRPr sz="2800" dirty="0">
              <a:latin typeface="微軟正黑體"/>
              <a:cs typeface="微軟正黑體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38400" y="3246642"/>
            <a:ext cx="4653598" cy="1065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2400" b="1" spc="-10" dirty="0">
                <a:latin typeface="微軟正黑體"/>
                <a:cs typeface="微軟正黑體"/>
              </a:rPr>
              <a:t>提案名稱：</a:t>
            </a:r>
            <a:r>
              <a:rPr sz="2400" b="1" spc="-50" dirty="0">
                <a:latin typeface="微軟正黑體"/>
                <a:cs typeface="微軟正黑體"/>
              </a:rPr>
              <a:t> </a:t>
            </a:r>
            <a:endParaRPr lang="en-US" sz="2400" b="1" spc="-50" dirty="0">
              <a:latin typeface="微軟正黑體"/>
              <a:cs typeface="微軟正黑體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lang="zh-TW" altLang="en-US" sz="2400" b="1" spc="-10" dirty="0">
                <a:latin typeface="微軟正黑體"/>
                <a:cs typeface="微軟正黑體"/>
              </a:rPr>
              <a:t>提案</a:t>
            </a:r>
            <a:r>
              <a:rPr sz="2400" b="1" spc="-10" dirty="0" err="1">
                <a:latin typeface="微軟正黑體"/>
                <a:cs typeface="微軟正黑體"/>
              </a:rPr>
              <a:t>廠商</a:t>
            </a:r>
            <a:r>
              <a:rPr sz="2400" b="1" spc="-10" dirty="0">
                <a:latin typeface="微軟正黑體"/>
                <a:cs typeface="微軟正黑體"/>
              </a:rPr>
              <a:t>：</a:t>
            </a:r>
            <a:r>
              <a:rPr lang="en-US" altLang="zh-TW" sz="2400" b="1" spc="-10" dirty="0">
                <a:latin typeface="微軟正黑體"/>
                <a:cs typeface="微軟正黑體"/>
              </a:rPr>
              <a:t>○○○○</a:t>
            </a:r>
            <a:r>
              <a:rPr lang="zh-TW" altLang="en-US" sz="2400" b="1" spc="-10" dirty="0">
                <a:latin typeface="微軟正黑體"/>
                <a:cs typeface="微軟正黑體"/>
              </a:rPr>
              <a:t>股份有限公司</a:t>
            </a:r>
            <a:endParaRPr sz="2400" dirty="0">
              <a:latin typeface="微軟正黑體"/>
              <a:cs typeface="微軟正黑體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62842" y="6197777"/>
            <a:ext cx="6066312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  <a:tabLst>
                <a:tab pos="2018030" algn="l"/>
                <a:tab pos="2487295" algn="l"/>
              </a:tabLst>
            </a:pPr>
            <a:r>
              <a:rPr sz="1850" b="1" dirty="0">
                <a:latin typeface="微軟正黑體"/>
                <a:cs typeface="微軟正黑體"/>
              </a:rPr>
              <a:t>中</a:t>
            </a:r>
            <a:r>
              <a:rPr sz="1850" b="1" spc="-15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華</a:t>
            </a:r>
            <a:r>
              <a:rPr sz="1850" b="1" spc="-30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民</a:t>
            </a:r>
            <a:r>
              <a:rPr sz="1850" b="1" spc="-15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國</a:t>
            </a:r>
            <a:r>
              <a:rPr sz="1850" b="1" spc="-10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11</a:t>
            </a:r>
            <a:r>
              <a:rPr lang="en-US" sz="1850" b="1" dirty="0">
                <a:latin typeface="微軟正黑體"/>
                <a:cs typeface="微軟正黑體"/>
              </a:rPr>
              <a:t>5</a:t>
            </a:r>
            <a:r>
              <a:rPr sz="1850" b="1" spc="-50" dirty="0">
                <a:latin typeface="微軟正黑體"/>
                <a:cs typeface="微軟正黑體"/>
              </a:rPr>
              <a:t>年</a:t>
            </a:r>
            <a:r>
              <a:rPr sz="1850" b="1" dirty="0">
                <a:latin typeface="微軟正黑體"/>
                <a:cs typeface="微軟正黑體"/>
              </a:rPr>
              <a:t>	</a:t>
            </a:r>
            <a:r>
              <a:rPr sz="1850" b="1" spc="-50" dirty="0">
                <a:latin typeface="微軟正黑體"/>
                <a:cs typeface="微軟正黑體"/>
              </a:rPr>
              <a:t>月</a:t>
            </a:r>
            <a:r>
              <a:rPr sz="1850" b="1" dirty="0">
                <a:latin typeface="微軟正黑體"/>
                <a:cs typeface="微軟正黑體"/>
              </a:rPr>
              <a:t>	</a:t>
            </a:r>
            <a:r>
              <a:rPr sz="1850" b="1" spc="-50" dirty="0">
                <a:latin typeface="微軟正黑體"/>
                <a:cs typeface="微軟正黑體"/>
              </a:rPr>
              <a:t>日</a:t>
            </a:r>
            <a:endParaRPr sz="1850" dirty="0">
              <a:latin typeface="微軟正黑體"/>
              <a:cs typeface="微軟正黑體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73632" y="4876800"/>
            <a:ext cx="1203168" cy="8057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b="1" spc="-10" dirty="0" err="1">
                <a:latin typeface="微軟正黑體"/>
                <a:cs typeface="微軟正黑體"/>
              </a:rPr>
              <a:t>主辦單位</a:t>
            </a:r>
            <a:r>
              <a:rPr b="1" spc="-10" dirty="0">
                <a:latin typeface="微軟正黑體"/>
                <a:cs typeface="微軟正黑體"/>
              </a:rPr>
              <a:t>：</a:t>
            </a:r>
            <a:endParaRPr lang="en-US" b="1" spc="-10" dirty="0">
              <a:latin typeface="微軟正黑體"/>
              <a:cs typeface="微軟正黑體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lang="zh-TW" altLang="en-US" b="1" spc="-10" dirty="0">
                <a:latin typeface="微軟正黑體"/>
                <a:cs typeface="微軟正黑體"/>
              </a:rPr>
              <a:t>執行</a:t>
            </a:r>
            <a:r>
              <a:rPr b="1" spc="-10" dirty="0" err="1">
                <a:latin typeface="微軟正黑體"/>
                <a:cs typeface="微軟正黑體"/>
              </a:rPr>
              <a:t>單位</a:t>
            </a:r>
            <a:r>
              <a:rPr b="1" spc="-10" dirty="0">
                <a:latin typeface="微軟正黑體"/>
                <a:cs typeface="微軟正黑體"/>
              </a:rPr>
              <a:t>：</a:t>
            </a:r>
            <a:endParaRPr dirty="0">
              <a:latin typeface="微軟正黑體"/>
              <a:cs typeface="微軟正黑體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12032" y="4830932"/>
            <a:ext cx="3230880" cy="84836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spcBef>
                <a:spcPts val="1180"/>
              </a:spcBef>
            </a:pPr>
            <a:r>
              <a:rPr b="1" spc="-10" dirty="0">
                <a:latin typeface="微軟正黑體"/>
                <a:cs typeface="微軟正黑體"/>
              </a:rPr>
              <a:t>經濟部產業發展署</a:t>
            </a:r>
            <a:endParaRPr dirty="0">
              <a:latin typeface="微軟正黑體"/>
              <a:cs typeface="微軟正黑體"/>
            </a:endParaRPr>
          </a:p>
          <a:p>
            <a:pPr marL="17145">
              <a:spcBef>
                <a:spcPts val="1080"/>
              </a:spcBef>
            </a:pPr>
            <a:r>
              <a:rPr b="1" spc="-5" dirty="0">
                <a:latin typeface="微軟正黑體"/>
                <a:cs typeface="微軟正黑體"/>
              </a:rPr>
              <a:t>財團法人醫藥工業技術發展中心</a:t>
            </a:r>
            <a:endParaRPr dirty="0">
              <a:latin typeface="微軟正黑體"/>
              <a:cs typeface="微軟正黑體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3123" y="5394960"/>
            <a:ext cx="609494" cy="359663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71872" y="4948428"/>
            <a:ext cx="526946" cy="354130"/>
          </a:xfrm>
          <a:prstGeom prst="rect">
            <a:avLst/>
          </a:prstGeom>
        </p:spPr>
      </p:pic>
      <p:sp>
        <p:nvSpPr>
          <p:cNvPr id="2" name="文字方塊 2">
            <a:extLst>
              <a:ext uri="{FF2B5EF4-FFF2-40B4-BE49-F238E27FC236}">
                <a16:creationId xmlns:a16="http://schemas.microsoft.com/office/drawing/2014/main" id="{F6BFD6AC-919A-7A34-DCF7-9B7DD38A6750}"/>
              </a:ext>
            </a:extLst>
          </p:cNvPr>
          <p:cNvSpPr txBox="1"/>
          <p:nvPr/>
        </p:nvSpPr>
        <p:spPr>
          <a:xfrm>
            <a:off x="76200" y="57090"/>
            <a:ext cx="97456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just">
              <a:spcAft>
                <a:spcPts val="300"/>
              </a:spcAft>
            </a:pPr>
            <a:r>
              <a:rPr lang="zh-TW" altLang="zh-TW" sz="2000" kern="10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附件</a:t>
            </a:r>
            <a:r>
              <a:rPr lang="zh-TW" altLang="en-US" sz="2000" kern="100" dirty="0"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六</a:t>
            </a:r>
            <a:endParaRPr lang="zh-TW" altLang="zh-TW" sz="1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557D0-2559-AE88-C1A6-D7D2A24FF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69080C1F-ED67-75EF-347D-FBDB4D60632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10</a:t>
            </a:fld>
            <a:endParaRPr spc="-25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BCD1ECC-2955-6DF3-2B74-38DFE9AACC15}"/>
              </a:ext>
            </a:extLst>
          </p:cNvPr>
          <p:cNvSpPr txBox="1"/>
          <p:nvPr/>
        </p:nvSpPr>
        <p:spPr>
          <a:xfrm>
            <a:off x="1332001" y="1080000"/>
            <a:ext cx="79644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填寫說明：預計申請國際外銷查驗登記查核期程規劃請您據實填寫，以利評選委員評判輔導之急迫性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實施方法舉例如下，但不限於以下內容</a:t>
            </a:r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外銷需求之查驗登記法規輔導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預計查驗登記申請期程規劃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其他需輔導協助事項</a:t>
            </a:r>
          </a:p>
          <a:p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chemeClr val="bg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繳交簡報請將此說明刪除</a:t>
            </a:r>
          </a:p>
          <a:p>
            <a:pPr marL="342900" indent="-342900">
              <a:buAutoNum type="arabicPeriod"/>
            </a:pPr>
            <a:endParaRPr lang="zh-TW" altLang="en-US" dirty="0"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C849D55F-352C-5B8E-A76D-30057C4ADFF7}"/>
              </a:ext>
            </a:extLst>
          </p:cNvPr>
          <p:cNvSpPr txBox="1">
            <a:spLocks/>
          </p:cNvSpPr>
          <p:nvPr/>
        </p:nvSpPr>
        <p:spPr>
          <a:xfrm>
            <a:off x="2819400" y="152400"/>
            <a:ext cx="754654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陸、計畫目標與實施方法</a:t>
            </a:r>
          </a:p>
        </p:txBody>
      </p:sp>
    </p:spTree>
    <p:extLst>
      <p:ext uri="{BB962C8B-B14F-4D97-AF65-F5344CB8AC3E}">
        <p14:creationId xmlns:p14="http://schemas.microsoft.com/office/powerpoint/2010/main" val="1462390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4DDD9-F50C-925D-2278-3358AADE4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A305C1CD-C208-E9D1-8EEF-9D626D7F71E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11</a:t>
            </a:fld>
            <a:endParaRPr spc="-25"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900B24C0-23B6-A1B4-5FE0-5C2F8520E069}"/>
              </a:ext>
            </a:extLst>
          </p:cNvPr>
          <p:cNvSpPr txBox="1">
            <a:spLocks/>
          </p:cNvSpPr>
          <p:nvPr/>
        </p:nvSpPr>
        <p:spPr>
          <a:xfrm>
            <a:off x="4267200" y="238204"/>
            <a:ext cx="754654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柒、時程規劃</a:t>
            </a: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FEF35506-7575-7E91-A9DF-7842ED6E86C1}"/>
              </a:ext>
            </a:extLst>
          </p:cNvPr>
          <p:cNvSpPr txBox="1"/>
          <p:nvPr/>
        </p:nvSpPr>
        <p:spPr>
          <a:xfrm>
            <a:off x="1332000" y="1080000"/>
            <a:ext cx="18072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 err="1">
                <a:latin typeface="微軟正黑體"/>
                <a:cs typeface="微軟正黑體"/>
              </a:rPr>
              <a:t>計畫甘特圖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2B01E2DB-DA29-3FB6-085C-AC078B26BCBA}"/>
              </a:ext>
            </a:extLst>
          </p:cNvPr>
          <p:cNvGraphicFramePr>
            <a:graphicFrameLocks noGrp="1"/>
          </p:cNvGraphicFramePr>
          <p:nvPr/>
        </p:nvGraphicFramePr>
        <p:xfrm>
          <a:off x="1332000" y="1620000"/>
          <a:ext cx="10584819" cy="30365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513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民國(年)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11</a:t>
                      </a:r>
                      <a:r>
                        <a:rPr lang="en-US" altLang="zh-TW" sz="1800" b="1" spc="-25" dirty="0">
                          <a:latin typeface="微軟正黑體"/>
                          <a:cs typeface="微軟正黑體"/>
                        </a:rPr>
                        <a:t>4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8520"/>
                  </a:ext>
                </a:extLst>
              </a:tr>
              <a:tr h="445134"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5" dirty="0" err="1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執行項目</a:t>
                      </a:r>
                      <a:r>
                        <a:rPr 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/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月份</a:t>
                      </a:r>
                      <a:endParaRPr sz="1800" b="1" spc="-15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1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2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3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4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5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6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7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8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9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10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11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12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1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0" dirty="0">
                          <a:latin typeface="微軟正黑體"/>
                          <a:cs typeface="微軟正黑體"/>
                        </a:rPr>
                        <a:t>1</a:t>
                      </a:r>
                      <a:endParaRPr sz="2400">
                        <a:latin typeface="微軟正黑體"/>
                        <a:cs typeface="微軟正黑體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2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3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2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4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5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0" dirty="0">
                          <a:latin typeface="微軟正黑體"/>
                          <a:cs typeface="微軟正黑體"/>
                        </a:rPr>
                        <a:t>2</a:t>
                      </a:r>
                      <a:endParaRPr sz="2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object 3">
            <a:extLst>
              <a:ext uri="{FF2B5EF4-FFF2-40B4-BE49-F238E27FC236}">
                <a16:creationId xmlns:a16="http://schemas.microsoft.com/office/drawing/2014/main" id="{59E000EE-57D3-E057-7B8D-78F073BC50D1}"/>
              </a:ext>
            </a:extLst>
          </p:cNvPr>
          <p:cNvSpPr txBox="1"/>
          <p:nvPr/>
        </p:nvSpPr>
        <p:spPr>
          <a:xfrm>
            <a:off x="1332000" y="4860000"/>
            <a:ext cx="7912100" cy="1256754"/>
          </a:xfrm>
          <a:prstGeom prst="rect">
            <a:avLst/>
          </a:prstGeom>
          <a:noFill/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354965" algn="l"/>
              </a:tabLst>
            </a:pPr>
            <a:r>
              <a:rPr lang="zh-TW" altLang="en-US" sz="2000" b="1" dirty="0">
                <a:solidFill>
                  <a:srgbClr val="FF0000"/>
                </a:solidFill>
              </a:rPr>
              <a:t>填寫說明：</a:t>
            </a:r>
            <a:endParaRPr lang="en-US" sz="2000" b="1" spc="-5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354965" indent="-342265">
              <a:spcBef>
                <a:spcPts val="100"/>
              </a:spcBef>
              <a:buFont typeface="Arial"/>
              <a:buChar char="•"/>
              <a:tabLst>
                <a:tab pos="354965" algn="l"/>
              </a:tabLst>
            </a:pPr>
            <a:r>
              <a:rPr sz="2000" b="1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計畫甘特圖請註明查核點，並請以量化指標表示</a:t>
            </a:r>
            <a:r>
              <a:rPr sz="20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。</a:t>
            </a:r>
            <a:endParaRPr sz="2000" b="1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354965" indent="-342265">
              <a:spcBef>
                <a:spcPts val="25"/>
              </a:spcBef>
              <a:buFont typeface="Arial"/>
              <a:buChar char="•"/>
              <a:tabLst>
                <a:tab pos="354965" algn="l"/>
              </a:tabLst>
            </a:pPr>
            <a:r>
              <a:rPr sz="2000" b="1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計畫甘特圖篇幅如有不</a:t>
            </a:r>
            <a:r>
              <a:rPr lang="zh-TW" altLang="en-US" sz="20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敷使用</a:t>
            </a:r>
            <a:r>
              <a:rPr sz="20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，</a:t>
            </a:r>
            <a:r>
              <a:rPr sz="2000" b="1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請自行增列</a:t>
            </a:r>
            <a:r>
              <a:rPr sz="20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。</a:t>
            </a:r>
            <a:endParaRPr lang="en-US" sz="2000" b="1" spc="-5" dirty="0">
              <a:latin typeface="微軟正黑體"/>
              <a:cs typeface="微軟正黑體"/>
            </a:endParaRPr>
          </a:p>
          <a:p>
            <a:pPr marL="12700">
              <a:spcBef>
                <a:spcPts val="25"/>
              </a:spcBef>
              <a:tabLst>
                <a:tab pos="354965" algn="l"/>
              </a:tabLst>
            </a:pPr>
            <a:r>
              <a:rPr lang="zh-TW" altLang="en-US" sz="2000" b="1" dirty="0">
                <a:solidFill>
                  <a:schemeClr val="bg1">
                    <a:lumMod val="65000"/>
                  </a:schemeClr>
                </a:solidFill>
              </a:rPr>
              <a:t>繳交簡報請將此說明刪除</a:t>
            </a:r>
            <a:endParaRPr lang="en-US" altLang="zh-TW" sz="20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059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F0D17-F416-6EB1-DBD3-96F569026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BF711F4D-DC3B-4BC3-2F7C-49B99F6E7AF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12</a:t>
            </a:fld>
            <a:endParaRPr spc="-25" dirty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72AFAF58-E74E-0730-5B4F-460EEA489A83}"/>
              </a:ext>
            </a:extLst>
          </p:cNvPr>
          <p:cNvSpPr txBox="1">
            <a:spLocks/>
          </p:cNvSpPr>
          <p:nvPr/>
        </p:nvSpPr>
        <p:spPr>
          <a:xfrm>
            <a:off x="3899835" y="229473"/>
            <a:ext cx="514487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捌、預期成果與效益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F7BFDED-276E-B4E9-2B45-22C988BDB8FE}"/>
              </a:ext>
            </a:extLst>
          </p:cNvPr>
          <p:cNvSpPr txBox="1"/>
          <p:nvPr/>
        </p:nvSpPr>
        <p:spPr>
          <a:xfrm>
            <a:off x="1332000" y="1080000"/>
            <a:ext cx="2061845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微軟正黑體"/>
                <a:cs typeface="微軟正黑體"/>
              </a:rPr>
              <a:t>一、</a:t>
            </a:r>
            <a:r>
              <a:rPr lang="zh-TW" altLang="en-US" sz="2000" b="1" spc="-10" dirty="0">
                <a:latin typeface="微軟正黑體"/>
                <a:cs typeface="微軟正黑體"/>
              </a:rPr>
              <a:t>量化效益</a:t>
            </a:r>
            <a:r>
              <a:rPr sz="2000" b="1" spc="-10" dirty="0" err="1">
                <a:latin typeface="微軟正黑體"/>
                <a:cs typeface="微軟正黑體"/>
              </a:rPr>
              <a:t>分析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FE1401B-B744-1774-2221-04FA49DB60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44165"/>
              </p:ext>
            </p:extLst>
          </p:nvPr>
        </p:nvGraphicFramePr>
        <p:xfrm>
          <a:off x="1332000" y="1458531"/>
          <a:ext cx="7712709" cy="28848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8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60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800" spc="-1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增加產值</a:t>
                      </a:r>
                      <a:r>
                        <a:rPr lang="zh-TW" altLang="en-US" sz="18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</a:t>
                      </a:r>
                      <a:r>
                        <a:rPr lang="en-US" altLang="zh-TW" sz="12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</a:t>
                      </a:r>
                      <a:r>
                        <a:rPr lang="zh-TW" altLang="en-US" sz="12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新台幣：元</a:t>
                      </a:r>
                      <a:r>
                        <a:rPr lang="en-US" altLang="zh-TW" sz="12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)</a:t>
                      </a: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908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9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8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促成投資額</a:t>
                      </a:r>
                      <a:endParaRPr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482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14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新增就業人數</a:t>
                      </a:r>
                      <a:r>
                        <a:rPr lang="en-US" altLang="zh-TW" sz="14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(115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年度</a:t>
                      </a:r>
                      <a:r>
                        <a:rPr lang="en-US" altLang="zh-TW" sz="14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)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0" marR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預計通過國外查廠時間</a:t>
                      </a:r>
                      <a:endParaRPr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0" marR="0" marT="482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475"/>
                        </a:spcBef>
                      </a:pPr>
                      <a:r>
                        <a:rPr sz="1800" spc="-10" dirty="0" err="1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預計藥品</a:t>
                      </a:r>
                      <a:r>
                        <a:rPr lang="zh-TW" altLang="en-US" sz="1800" spc="-1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於國外</a:t>
                      </a:r>
                      <a:r>
                        <a:rPr sz="1800" spc="-10" dirty="0" err="1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上市時間</a:t>
                      </a:r>
                      <a:endParaRPr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873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lang="en-US" sz="1800" spc="405" dirty="0">
                        <a:solidFill>
                          <a:schemeClr val="bg1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Calibri"/>
                      </a:endParaRPr>
                    </a:p>
                  </a:txBody>
                  <a:tcPr marL="0" marR="0" marT="444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object 6">
            <a:extLst>
              <a:ext uri="{FF2B5EF4-FFF2-40B4-BE49-F238E27FC236}">
                <a16:creationId xmlns:a16="http://schemas.microsoft.com/office/drawing/2014/main" id="{2A80CCE2-8D03-1657-EB17-05CC1D413723}"/>
              </a:ext>
            </a:extLst>
          </p:cNvPr>
          <p:cNvSpPr txBox="1"/>
          <p:nvPr/>
        </p:nvSpPr>
        <p:spPr>
          <a:xfrm>
            <a:off x="2520000" y="5220000"/>
            <a:ext cx="8935551" cy="14085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655"/>
              </a:lnSpc>
              <a:spcBef>
                <a:spcPts val="100"/>
              </a:spcBef>
              <a:tabLst>
                <a:tab pos="354965" algn="l"/>
              </a:tabLst>
            </a:pP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填寫說明：</a:t>
            </a:r>
            <a:endParaRPr lang="en-US" sz="2000" b="1" spc="-1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354965" indent="-342265">
              <a:lnSpc>
                <a:spcPts val="2655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</a:tabLst>
            </a:pPr>
            <a:r>
              <a:rPr sz="2000" b="1" u="heavy" dirty="0" err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微軟正黑體"/>
                <a:cs typeface="微軟正黑體"/>
              </a:rPr>
              <a:t>儘量填寫完整量化效益，以利計畫效益評選</a:t>
            </a:r>
            <a:endParaRPr lang="en-US" sz="2000" b="1" spc="-5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354965" indent="-342265">
              <a:lnSpc>
                <a:spcPts val="2655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</a:tabLst>
            </a:pPr>
            <a:r>
              <a:rPr lang="zh-TW" altLang="en-US" sz="20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量化指標項目不限上述項目，可自行增減，表格如有不敷使用，請自行增列</a:t>
            </a:r>
            <a:endParaRPr lang="en-US" altLang="zh-TW" sz="2000" b="1" spc="-5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12700">
              <a:lnSpc>
                <a:spcPts val="2655"/>
              </a:lnSpc>
              <a:spcBef>
                <a:spcPts val="100"/>
              </a:spcBef>
              <a:tabLst>
                <a:tab pos="354965" algn="l"/>
              </a:tabLst>
            </a:pPr>
            <a:r>
              <a:rPr lang="zh-TW" altLang="en-US" sz="2000" b="1" dirty="0">
                <a:solidFill>
                  <a:schemeClr val="bg1">
                    <a:lumMod val="65000"/>
                  </a:schemeClr>
                </a:solidFill>
              </a:rPr>
              <a:t>繳交簡報請將此說明刪除</a:t>
            </a:r>
            <a:endParaRPr lang="en-US" altLang="zh-TW" sz="2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0F7AC23-DDA1-2300-C31D-F54E765D298D}"/>
              </a:ext>
            </a:extLst>
          </p:cNvPr>
          <p:cNvSpPr txBox="1"/>
          <p:nvPr/>
        </p:nvSpPr>
        <p:spPr>
          <a:xfrm>
            <a:off x="1332000" y="4680000"/>
            <a:ext cx="240180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二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lang="zh-TW" altLang="en-US" sz="2000" b="1" spc="-10" dirty="0">
                <a:latin typeface="微軟正黑體"/>
                <a:cs typeface="微軟正黑體"/>
              </a:rPr>
              <a:t>非量化效益</a:t>
            </a:r>
            <a:r>
              <a:rPr sz="2000" b="1" spc="-10" dirty="0" err="1">
                <a:latin typeface="微軟正黑體"/>
                <a:cs typeface="微軟正黑體"/>
              </a:rPr>
              <a:t>分析</a:t>
            </a:r>
            <a:endParaRPr sz="2000" dirty="0">
              <a:latin typeface="微軟正黑體"/>
              <a:cs typeface="微軟正黑體"/>
            </a:endParaRPr>
          </a:p>
        </p:txBody>
      </p:sp>
    </p:spTree>
    <p:extLst>
      <p:ext uri="{BB962C8B-B14F-4D97-AF65-F5344CB8AC3E}">
        <p14:creationId xmlns:p14="http://schemas.microsoft.com/office/powerpoint/2010/main" val="2863288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6688" y="1921761"/>
            <a:ext cx="5410867" cy="37146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3">
            <a:extLst>
              <a:ext uri="{FF2B5EF4-FFF2-40B4-BE49-F238E27FC236}">
                <a16:creationId xmlns:a16="http://schemas.microsoft.com/office/drawing/2014/main" id="{8089366B-F301-FA61-C26F-200690706D16}"/>
              </a:ext>
            </a:extLst>
          </p:cNvPr>
          <p:cNvSpPr txBox="1"/>
          <p:nvPr/>
        </p:nvSpPr>
        <p:spPr>
          <a:xfrm>
            <a:off x="4495800" y="1295400"/>
            <a:ext cx="4687800" cy="48397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sz="2600" b="1" spc="-5" dirty="0">
                <a:latin typeface="微軟正黑體"/>
                <a:cs typeface="微軟正黑體"/>
              </a:rPr>
              <a:t>壹</a:t>
            </a:r>
            <a:r>
              <a:rPr lang="zh-TW" altLang="en-US" sz="2600" b="1" spc="85" dirty="0">
                <a:latin typeface="微軟正黑體"/>
                <a:cs typeface="微軟正黑體"/>
              </a:rPr>
              <a:t>、</a:t>
            </a:r>
            <a:r>
              <a:rPr sz="2600" b="1" spc="-5" dirty="0" err="1">
                <a:latin typeface="微軟正黑體"/>
                <a:cs typeface="微軟正黑體"/>
              </a:rPr>
              <a:t>廠商基本資料</a:t>
            </a:r>
            <a:endParaRPr lang="en-US" sz="2600" b="1" spc="-5" dirty="0"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spc="85" dirty="0">
                <a:latin typeface="微軟正黑體"/>
                <a:cs typeface="微軟正黑體"/>
              </a:rPr>
              <a:t>貳</a:t>
            </a:r>
            <a:r>
              <a:rPr sz="2600" b="1" spc="85" dirty="0">
                <a:latin typeface="微軟正黑體"/>
                <a:cs typeface="微軟正黑體"/>
              </a:rPr>
              <a:t>、</a:t>
            </a:r>
            <a:r>
              <a:rPr lang="zh-TW" altLang="en-US" sz="2600" b="1" spc="150" dirty="0">
                <a:latin typeface="微軟正黑體"/>
                <a:cs typeface="微軟正黑體"/>
              </a:rPr>
              <a:t>廠內平面圖</a:t>
            </a:r>
            <a:endParaRPr lang="en-US" altLang="zh-TW" sz="2600" b="1" spc="150" dirty="0"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spc="165" dirty="0">
                <a:latin typeface="微軟正黑體"/>
                <a:cs typeface="微軟正黑體"/>
              </a:rPr>
              <a:t>參、</a:t>
            </a:r>
            <a:r>
              <a:rPr lang="zh-TW" altLang="en-US" sz="2600" b="1" spc="150" dirty="0">
                <a:latin typeface="微軟正黑體"/>
              </a:rPr>
              <a:t>計畫目標 </a:t>
            </a:r>
            <a:endParaRPr lang="en-US" altLang="zh-TW" sz="2600" b="1" spc="150" dirty="0">
              <a:latin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spc="175" dirty="0">
                <a:latin typeface="微軟正黑體"/>
                <a:cs typeface="微軟正黑體"/>
              </a:rPr>
              <a:t>肆、產品介紹 </a:t>
            </a:r>
            <a:endParaRPr lang="en-US" altLang="zh-TW" sz="2600" b="1" spc="175" dirty="0"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dirty="0">
                <a:solidFill>
                  <a:schemeClr val="tx1"/>
                </a:solidFill>
                <a:latin typeface="微軟正黑體"/>
                <a:cs typeface="微軟正黑體"/>
              </a:rPr>
              <a:t>伍、外銷市場現況與分析 </a:t>
            </a:r>
            <a:endParaRPr lang="en-US" altLang="zh-TW" sz="2600" b="1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spc="-5" dirty="0">
                <a:latin typeface="微軟正黑體"/>
                <a:cs typeface="微軟正黑體"/>
              </a:rPr>
              <a:t>陸、計畫目標與實施方法 </a:t>
            </a:r>
            <a:endParaRPr lang="en-US" altLang="zh-TW" sz="2600" b="1" spc="-5" dirty="0"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spc="-5" dirty="0">
                <a:latin typeface="微軟正黑體"/>
                <a:cs typeface="微軟正黑體"/>
              </a:rPr>
              <a:t>柒 、時程規劃</a:t>
            </a:r>
            <a:endParaRPr lang="en-US" altLang="zh-TW" sz="2600" b="1" spc="-5" dirty="0"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spc="-5" dirty="0">
                <a:latin typeface="微軟正黑體"/>
                <a:cs typeface="微軟正黑體"/>
              </a:rPr>
              <a:t>捌、預期成果與效益</a:t>
            </a:r>
            <a:endParaRPr lang="en-US" altLang="zh-TW" sz="2600" b="1" spc="-50" dirty="0">
              <a:latin typeface="微軟正黑體"/>
              <a:cs typeface="微軟正黑體"/>
            </a:endParaRP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EE88F999-A513-DF76-DD08-C066B2245F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05400" y="304800"/>
            <a:ext cx="22631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簡報大綱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27BC0-7803-8960-F678-AB437BF80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B8F55026-1D20-4A64-E473-FCD57703A44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3</a:t>
            </a:fld>
            <a:endParaRPr spc="-25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B1854C6-A2E4-00B9-A50C-53A88374B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036355"/>
              </p:ext>
            </p:extLst>
          </p:nvPr>
        </p:nvGraphicFramePr>
        <p:xfrm>
          <a:off x="1333404" y="1080000"/>
          <a:ext cx="9525192" cy="4779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zh-TW" altLang="en-US" sz="2000" spc="-2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公司名稱</a:t>
                      </a:r>
                      <a:endParaRPr sz="2000" spc="-25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資本額</a:t>
                      </a:r>
                      <a:r>
                        <a:rPr sz="20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(新台幣：元)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3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員工人數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zh-TW" altLang="en-US" sz="20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前一年度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營業額</a:t>
                      </a:r>
                      <a:endParaRPr lang="en-US" sz="2000" spc="-25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0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(新台幣：元)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公司登記地址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製造廠地址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研發能量(可複選)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algn="just">
                        <a:lnSpc>
                          <a:spcPct val="100000"/>
                        </a:lnSpc>
                        <a:spcBef>
                          <a:spcPts val="645"/>
                        </a:spcBef>
                        <a:tabLst>
                          <a:tab pos="1055370" algn="l"/>
                          <a:tab pos="2224405" algn="l"/>
                          <a:tab pos="339344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●○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新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●○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學名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●○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原料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●○特殊產</a:t>
                      </a:r>
                      <a:r>
                        <a:rPr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品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製造劑型(可複選)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60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algn="just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259840" algn="l"/>
                          <a:tab pos="2479040" algn="l"/>
                          <a:tab pos="3443604" algn="l"/>
                          <a:tab pos="440817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●○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固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●○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半固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●○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液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 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●○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針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劑</a:t>
                      </a:r>
                      <a:endParaRPr lang="en-US" sz="2000" spc="-5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0805" algn="just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259840" algn="l"/>
                          <a:tab pos="2479040" algn="l"/>
                          <a:tab pos="3443604" algn="l"/>
                          <a:tab pos="440817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●○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無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菌</a:t>
                      </a:r>
                      <a:r>
                        <a:rPr lang="en-US" sz="2000" spc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●○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非無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菌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●○空膠</a:t>
                      </a:r>
                      <a:r>
                        <a:rPr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囊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2000" spc="-3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主要產品項目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spc="-3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特殊產品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20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若無則填：無</a:t>
                      </a:r>
                      <a:endParaRPr sz="20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object 2">
            <a:extLst>
              <a:ext uri="{FF2B5EF4-FFF2-40B4-BE49-F238E27FC236}">
                <a16:creationId xmlns:a16="http://schemas.microsoft.com/office/drawing/2014/main" id="{D45BC3BC-3AC7-73BD-BF68-695F504784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45877" y="152400"/>
            <a:ext cx="4500245" cy="696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壹、廠商基本資料</a:t>
            </a:r>
          </a:p>
        </p:txBody>
      </p:sp>
    </p:spTree>
    <p:extLst>
      <p:ext uri="{BB962C8B-B14F-4D97-AF65-F5344CB8AC3E}">
        <p14:creationId xmlns:p14="http://schemas.microsoft.com/office/powerpoint/2010/main" val="2961232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C4774-D61F-F994-1159-4C0AD671A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F725FA4D-A76A-93FC-D95A-07A53ED916D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4</a:t>
            </a:fld>
            <a:endParaRPr spc="-25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8343126-70C7-91E7-B117-8D5839370284}"/>
              </a:ext>
            </a:extLst>
          </p:cNvPr>
          <p:cNvSpPr txBox="1"/>
          <p:nvPr/>
        </p:nvSpPr>
        <p:spPr>
          <a:xfrm>
            <a:off x="1332000" y="1080000"/>
            <a:ext cx="96408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填寫說明：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請列出輔導標的、輔導需求及內容說明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內容請說明有無外銷經驗、近年接受國際</a:t>
            </a:r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GMP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查廠實績</a:t>
            </a:r>
            <a:endParaRPr lang="en-US" altLang="zh-TW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法規輔導案請補充說明，目前是否已持有該輔導標的之國內藥品許可證</a:t>
            </a:r>
          </a:p>
          <a:p>
            <a:endParaRPr lang="zh-TW" altLang="en-US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0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0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繳交簡報請將此說明刪除</a:t>
            </a:r>
          </a:p>
          <a:p>
            <a:pPr marL="342900" indent="-342900">
              <a:buAutoNum type="arabicPeriod"/>
            </a:pPr>
            <a:endParaRPr lang="zh-TW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45BC3BC-3AC7-73BD-BF68-695F504784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45877" y="152400"/>
            <a:ext cx="4500245" cy="696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壹、廠商基本資料</a:t>
            </a:r>
          </a:p>
        </p:txBody>
      </p:sp>
    </p:spTree>
    <p:extLst>
      <p:ext uri="{BB962C8B-B14F-4D97-AF65-F5344CB8AC3E}">
        <p14:creationId xmlns:p14="http://schemas.microsoft.com/office/powerpoint/2010/main" val="3659405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DEA51-4C81-B8E3-E05A-BDC67B7CC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0D52AF89-0077-5D94-4262-069CB8C56690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5</a:t>
            </a:fld>
            <a:endParaRPr spc="-25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5DBDB835-0853-2D13-B8CC-0EA3A41F71DD}"/>
              </a:ext>
            </a:extLst>
          </p:cNvPr>
          <p:cNvSpPr txBox="1"/>
          <p:nvPr/>
        </p:nvSpPr>
        <p:spPr>
          <a:xfrm>
            <a:off x="535786" y="1080000"/>
            <a:ext cx="11545148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填寫說明：</a:t>
            </a:r>
            <a:endParaRPr lang="en-US" altLang="zh-TW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AutoNum type="arabicPeriod"/>
            </a:pP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頁內為限</a:t>
            </a:r>
            <a:endParaRPr lang="en-US" altLang="zh-TW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AutoNum type="arabicPeriod"/>
            </a:pP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請檢附中英文平面圖均可；如能標示人、物料、廢棄物流動線更佳 </a:t>
            </a:r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 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法規輔導案不強制檢附，得視</a:t>
            </a:r>
            <a:endParaRPr lang="en-US" altLang="zh-TW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輔導目的及需求提供。</a:t>
            </a:r>
            <a:endParaRPr lang="en-US" altLang="zh-TW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  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同一張圖面內若有多項產品生產，請協助標示本次申請輔導外銷品項之相關房室、設備區域。</a:t>
            </a:r>
            <a:endParaRPr lang="en-US" altLang="zh-TW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0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繳交簡報請將此說明刪除</a:t>
            </a:r>
            <a:endParaRPr lang="en-US" altLang="zh-TW" sz="20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AutoNum type="arabicPeriod"/>
            </a:pPr>
            <a:endParaRPr lang="zh-TW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68987D67-0788-D710-A1AE-8677BA3605DF}"/>
              </a:ext>
            </a:extLst>
          </p:cNvPr>
          <p:cNvSpPr txBox="1">
            <a:spLocks/>
          </p:cNvSpPr>
          <p:nvPr/>
        </p:nvSpPr>
        <p:spPr>
          <a:xfrm>
            <a:off x="3962400" y="152400"/>
            <a:ext cx="4662808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貳、廠內平面圖</a:t>
            </a:r>
          </a:p>
        </p:txBody>
      </p:sp>
    </p:spTree>
    <p:extLst>
      <p:ext uri="{BB962C8B-B14F-4D97-AF65-F5344CB8AC3E}">
        <p14:creationId xmlns:p14="http://schemas.microsoft.com/office/powerpoint/2010/main" val="2042929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13AC8-E709-9F37-E6DA-59836D594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7862618D-FEC9-2EA9-D2E9-FC14AEB836C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6</a:t>
            </a:fld>
            <a:endParaRPr spc="-25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28EE8390-8A36-723B-3BBD-816F1DCBE61B}"/>
              </a:ext>
            </a:extLst>
          </p:cNvPr>
          <p:cNvSpPr txBox="1"/>
          <p:nvPr/>
        </p:nvSpPr>
        <p:spPr>
          <a:xfrm>
            <a:off x="1332000" y="1080000"/>
            <a:ext cx="9259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填寫說明：內容須包含以下，其他不限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 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申請目的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執行困難點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 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需求法人技術協助或突破點為何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 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藥證佈局、國際市場預估銷售額、外銷預期成效等，可以整體公司外銷策</a:t>
            </a:r>
            <a:endParaRPr lang="en-US" altLang="zh-TW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略敘述，擬輔導產品仍應強化說明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本頁敘述請勿超過</a:t>
            </a:r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150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字</a:t>
            </a:r>
          </a:p>
          <a:p>
            <a:endParaRPr lang="zh-TW" altLang="en-US" sz="20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繳交簡報請將此說明刪除</a:t>
            </a:r>
          </a:p>
          <a:p>
            <a:pPr marL="342900" indent="-342900">
              <a:buAutoNum type="arabicPeriod"/>
            </a:pPr>
            <a:endParaRPr lang="zh-TW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558BD033-803E-6E3A-9C5B-BB9AA15A3EE7}"/>
              </a:ext>
            </a:extLst>
          </p:cNvPr>
          <p:cNvSpPr txBox="1">
            <a:spLocks/>
          </p:cNvSpPr>
          <p:nvPr/>
        </p:nvSpPr>
        <p:spPr>
          <a:xfrm>
            <a:off x="4419600" y="152400"/>
            <a:ext cx="3711462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參、計畫目標</a:t>
            </a:r>
          </a:p>
        </p:txBody>
      </p:sp>
    </p:spTree>
    <p:extLst>
      <p:ext uri="{BB962C8B-B14F-4D97-AF65-F5344CB8AC3E}">
        <p14:creationId xmlns:p14="http://schemas.microsoft.com/office/powerpoint/2010/main" val="3717805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B5A76-3E14-DAA9-0B51-98C2E1852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D8D83E2C-CC23-E30E-900C-4300026A6FD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7</a:t>
            </a:fld>
            <a:endParaRPr spc="-25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EB392636-52BE-78DB-514E-598C00F6447C}"/>
              </a:ext>
            </a:extLst>
          </p:cNvPr>
          <p:cNvSpPr txBox="1"/>
          <p:nvPr/>
        </p:nvSpPr>
        <p:spPr>
          <a:xfrm>
            <a:off x="1332000" y="1080000"/>
            <a:ext cx="9793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填寫說明：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 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主要標的產品類型，例如：</a:t>
            </a:r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商品名、適應症 、臨床應用、市場競爭力</a:t>
            </a:r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如國內銷量、銷售金額、健保用量等</a:t>
            </a:r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爭取輔導之急迫性</a:t>
            </a:r>
          </a:p>
          <a:p>
            <a:endParaRPr lang="zh-TW" altLang="en-US" sz="20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繳交簡報請將此說明刪除</a:t>
            </a:r>
          </a:p>
          <a:p>
            <a:pPr marL="342900" indent="-342900">
              <a:buAutoNum type="arabicPeriod"/>
            </a:pPr>
            <a:endParaRPr lang="zh-TW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01DC8AFA-86FC-849D-352D-B99E847BD195}"/>
              </a:ext>
            </a:extLst>
          </p:cNvPr>
          <p:cNvSpPr txBox="1">
            <a:spLocks/>
          </p:cNvSpPr>
          <p:nvPr/>
        </p:nvSpPr>
        <p:spPr>
          <a:xfrm>
            <a:off x="3886200" y="71025"/>
            <a:ext cx="3635262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肆、產品介紹</a:t>
            </a:r>
          </a:p>
        </p:txBody>
      </p:sp>
      <p:sp>
        <p:nvSpPr>
          <p:cNvPr id="2" name="object 4">
            <a:extLst>
              <a:ext uri="{FF2B5EF4-FFF2-40B4-BE49-F238E27FC236}">
                <a16:creationId xmlns:a16="http://schemas.microsoft.com/office/drawing/2014/main" id="{F4D9EADB-A014-8813-DABA-BD848DBF7193}"/>
              </a:ext>
            </a:extLst>
          </p:cNvPr>
          <p:cNvSpPr txBox="1"/>
          <p:nvPr/>
        </p:nvSpPr>
        <p:spPr>
          <a:xfrm>
            <a:off x="1332000" y="3960000"/>
            <a:ext cx="569710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zh-TW" altLang="en-US" sz="2200" b="1" spc="-35" dirty="0">
                <a:solidFill>
                  <a:srgbClr val="FF0000"/>
                </a:solidFill>
                <a:latin typeface="微軟正黑體"/>
                <a:cs typeface="微軟正黑體"/>
              </a:rPr>
              <a:t>欲查驗登記申請年度：</a:t>
            </a:r>
          </a:p>
        </p:txBody>
      </p:sp>
    </p:spTree>
    <p:extLst>
      <p:ext uri="{BB962C8B-B14F-4D97-AF65-F5344CB8AC3E}">
        <p14:creationId xmlns:p14="http://schemas.microsoft.com/office/powerpoint/2010/main" val="2581534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9B598-11B3-86CE-50F8-D107557B7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7239E64F-D7D1-88F9-DAF1-D211B6ADA816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8</a:t>
            </a:fld>
            <a:endParaRPr spc="-25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053CB43-13E4-27B4-EA8A-760035D20144}"/>
              </a:ext>
            </a:extLst>
          </p:cNvPr>
          <p:cNvSpPr txBox="1"/>
          <p:nvPr/>
        </p:nvSpPr>
        <p:spPr>
          <a:xfrm>
            <a:off x="1332000" y="1080000"/>
            <a:ext cx="903394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填寫說明：</a:t>
            </a:r>
          </a:p>
          <a:p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頁內為限</a:t>
            </a: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 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建議可以用圖化、量化說明，並儘量以不超過二張簡報內容為原則。</a:t>
            </a:r>
            <a:endParaRPr lang="en-US" altLang="zh-TW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本頁請以貴公司</a:t>
            </a:r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年度擬輔導產品進行目標市場現況及分析敘述。</a:t>
            </a:r>
          </a:p>
          <a:p>
            <a:endParaRPr lang="zh-TW" altLang="en-US" sz="20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繳交簡報請將此說明刪除</a:t>
            </a:r>
          </a:p>
          <a:p>
            <a:pPr marL="342900" indent="-342900">
              <a:buAutoNum type="arabicPeriod"/>
            </a:pPr>
            <a:endParaRPr lang="zh-TW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8054EB33-BCAA-1A57-D203-ACB3AB6349BF}"/>
              </a:ext>
            </a:extLst>
          </p:cNvPr>
          <p:cNvSpPr txBox="1">
            <a:spLocks/>
          </p:cNvSpPr>
          <p:nvPr/>
        </p:nvSpPr>
        <p:spPr>
          <a:xfrm>
            <a:off x="2819401" y="228600"/>
            <a:ext cx="66294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伍、外銷市場現況與分析 </a:t>
            </a:r>
          </a:p>
        </p:txBody>
      </p:sp>
    </p:spTree>
    <p:extLst>
      <p:ext uri="{BB962C8B-B14F-4D97-AF65-F5344CB8AC3E}">
        <p14:creationId xmlns:p14="http://schemas.microsoft.com/office/powerpoint/2010/main" val="4102939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1AD23-89CA-1065-7673-29448EC99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EEA9899B-D11B-3631-51C7-38BC54EE78F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9</a:t>
            </a:fld>
            <a:endParaRPr spc="-25" dirty="0"/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E13CBE79-A721-9F6F-340A-DCF4937A45C8}"/>
              </a:ext>
            </a:extLst>
          </p:cNvPr>
          <p:cNvSpPr txBox="1"/>
          <p:nvPr/>
        </p:nvSpPr>
        <p:spPr>
          <a:xfrm>
            <a:off x="1332000" y="1080000"/>
            <a:ext cx="159250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查核點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800B3303-6388-090A-567F-48D04DFCB819}"/>
              </a:ext>
            </a:extLst>
          </p:cNvPr>
          <p:cNvGraphicFramePr>
            <a:graphicFrameLocks noGrp="1"/>
          </p:cNvGraphicFramePr>
          <p:nvPr/>
        </p:nvGraphicFramePr>
        <p:xfrm>
          <a:off x="1332000" y="1620000"/>
          <a:ext cx="10085851" cy="3800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5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5134"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查核點編號</a:t>
                      </a:r>
                      <a:r>
                        <a:rPr lang="en-US" altLang="zh-TW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/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項目</a:t>
                      </a: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查核點內容</a:t>
                      </a: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預定完成時間</a:t>
                      </a: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053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1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053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2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1053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3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2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1053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4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1053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5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object 3">
            <a:extLst>
              <a:ext uri="{FF2B5EF4-FFF2-40B4-BE49-F238E27FC236}">
                <a16:creationId xmlns:a16="http://schemas.microsoft.com/office/drawing/2014/main" id="{AAD20E01-CB08-D595-FFB1-108318657650}"/>
              </a:ext>
            </a:extLst>
          </p:cNvPr>
          <p:cNvSpPr txBox="1"/>
          <p:nvPr/>
        </p:nvSpPr>
        <p:spPr>
          <a:xfrm>
            <a:off x="1332000" y="5760000"/>
            <a:ext cx="79121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354965" algn="l"/>
              </a:tabLst>
            </a:pPr>
            <a:r>
              <a:rPr lang="zh-TW" altLang="en-US" sz="2000" b="1" dirty="0">
                <a:solidFill>
                  <a:srgbClr val="FF0000"/>
                </a:solidFill>
              </a:rPr>
              <a:t>表格如有不敷使用，請自行增列</a:t>
            </a: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EEFD11CC-DE4C-D58C-6A4C-E070585E3FEA}"/>
              </a:ext>
            </a:extLst>
          </p:cNvPr>
          <p:cNvSpPr txBox="1">
            <a:spLocks/>
          </p:cNvSpPr>
          <p:nvPr/>
        </p:nvSpPr>
        <p:spPr>
          <a:xfrm>
            <a:off x="2957325" y="231705"/>
            <a:ext cx="754654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陸、計畫目標與實施方法</a:t>
            </a:r>
          </a:p>
        </p:txBody>
      </p:sp>
    </p:spTree>
    <p:extLst>
      <p:ext uri="{BB962C8B-B14F-4D97-AF65-F5344CB8AC3E}">
        <p14:creationId xmlns:p14="http://schemas.microsoft.com/office/powerpoint/2010/main" val="4224765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</TotalTime>
  <Words>765</Words>
  <Application>Microsoft Office PowerPoint</Application>
  <PresentationFormat>寬螢幕</PresentationFormat>
  <Paragraphs>145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8" baseType="lpstr">
      <vt:lpstr>微軟正黑體</vt:lpstr>
      <vt:lpstr>Arial</vt:lpstr>
      <vt:lpstr>Calibri</vt:lpstr>
      <vt:lpstr>Times New Roman</vt:lpstr>
      <vt:lpstr>Office Theme</vt:lpstr>
      <vt:lpstr>115年度製藥產業創新與製程智慧化升轉型計畫藥廠升級軟硬體輔導</vt:lpstr>
      <vt:lpstr>簡報大綱</vt:lpstr>
      <vt:lpstr>壹、廠商基本資料</vt:lpstr>
      <vt:lpstr>壹、廠商基本資料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110年創新製藥產業鏈結 國際競爭力推升計畫 </dc:title>
  <dc:creator>陳美玲(Judy)</dc:creator>
  <cp:lastModifiedBy>黃柏翰</cp:lastModifiedBy>
  <cp:revision>34</cp:revision>
  <dcterms:created xsi:type="dcterms:W3CDTF">2025-01-03T12:20:13Z</dcterms:created>
  <dcterms:modified xsi:type="dcterms:W3CDTF">2026-02-11T06:34:40Z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2024-02-29T00:00:00Z</vt:filetime>
  </property>
  <property fmtid="{D5CDD505-2E9C-101B-9397-08002B2CF9AE}" pid="3" name="Creator">
    <vt:lpwstr>Acrobat PDFMaker 23 for PowerPoint</vt:lpwstr>
  </property>
  <property fmtid="{D5CDD505-2E9C-101B-9397-08002B2CF9AE}" pid="4" name="LastSaved">
    <vt:filetime>2025-01-03T00:00:00Z</vt:filetime>
  </property>
  <property fmtid="{D5CDD505-2E9C-101B-9397-08002B2CF9AE}" pid="5" name="Producer">
    <vt:lpwstr>Adobe PDF Library 23.8.75</vt:lpwstr>
  </property>
</Properties>
</file>