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2" r:id="rId3"/>
  </p:sldMasterIdLst>
  <p:sldIdLst>
    <p:sldId id="277" r:id="rId4"/>
    <p:sldId id="279" r:id="rId5"/>
    <p:sldId id="278" r:id="rId6"/>
    <p:sldId id="270" r:id="rId7"/>
    <p:sldId id="282" r:id="rId8"/>
    <p:sldId id="262" r:id="rId9"/>
    <p:sldId id="281" r:id="rId10"/>
    <p:sldId id="267" r:id="rId11"/>
    <p:sldId id="269" r:id="rId12"/>
    <p:sldId id="280" r:id="rId13"/>
    <p:sldId id="265" r:id="rId14"/>
    <p:sldId id="266" r:id="rId15"/>
    <p:sldId id="273" r:id="rId16"/>
    <p:sldId id="259" r:id="rId17"/>
    <p:sldId id="260" r:id="rId18"/>
    <p:sldId id="261" r:id="rId19"/>
    <p:sldId id="271" r:id="rId20"/>
    <p:sldId id="274" r:id="rId21"/>
    <p:sldId id="268" r:id="rId2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吳淑芬" initials="淑吳" lastIdx="11" clrIdx="0">
    <p:extLst>
      <p:ext uri="{19B8F6BF-5375-455C-9EA6-DF929625EA0E}">
        <p15:presenceInfo xmlns:p15="http://schemas.microsoft.com/office/powerpoint/2012/main" userId="S::p0939@pitdc.org.tw::0289d765-f03b-43cb-84bf-b6d2ced76e37" providerId="AD"/>
      </p:ext>
    </p:extLst>
  </p:cmAuthor>
  <p:cmAuthor id="2" name="黃柏翰" initials="柏黃" lastIdx="2" clrIdx="1">
    <p:extLst>
      <p:ext uri="{19B8F6BF-5375-455C-9EA6-DF929625EA0E}">
        <p15:presenceInfo xmlns:p15="http://schemas.microsoft.com/office/powerpoint/2012/main" userId="S::p1009@pitdc.org.tw::9ec397b4-e158-417a-b7ce-8ac48faa3d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0AF3D6-B74F-4447-B293-29721849FE1D}" v="3" dt="2026-02-10T08:26:23.14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7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-59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偉瑋" userId="131c9e8d-59ab-4416-98de-9cbfc60909a4" providerId="ADAL" clId="{CA98EEF2-64A5-44C9-AF5C-C7722A31CBFF}"/>
    <pc:docChg chg="custSel modSld">
      <pc:chgData name="陳偉瑋" userId="131c9e8d-59ab-4416-98de-9cbfc60909a4" providerId="ADAL" clId="{CA98EEF2-64A5-44C9-AF5C-C7722A31CBFF}" dt="2026-02-10T08:26:35.838" v="92" actId="1076"/>
      <pc:docMkLst>
        <pc:docMk/>
      </pc:docMkLst>
      <pc:sldChg chg="modSp mod">
        <pc:chgData name="陳偉瑋" userId="131c9e8d-59ab-4416-98de-9cbfc60909a4" providerId="ADAL" clId="{CA98EEF2-64A5-44C9-AF5C-C7722A31CBFF}" dt="2026-02-10T08:18:50.350" v="13" actId="20577"/>
        <pc:sldMkLst>
          <pc:docMk/>
          <pc:sldMk cId="0" sldId="262"/>
        </pc:sldMkLst>
        <pc:spChg chg="mod">
          <ac:chgData name="陳偉瑋" userId="131c9e8d-59ab-4416-98de-9cbfc60909a4" providerId="ADAL" clId="{CA98EEF2-64A5-44C9-AF5C-C7722A31CBFF}" dt="2026-02-10T08:18:50.350" v="13" actId="20577"/>
          <ac:spMkLst>
            <pc:docMk/>
            <pc:sldMk cId="0" sldId="262"/>
            <ac:spMk id="3" creationId="{00000000-0000-0000-0000-000000000000}"/>
          </ac:spMkLst>
        </pc:spChg>
      </pc:sldChg>
      <pc:sldChg chg="delSp modSp mod">
        <pc:chgData name="陳偉瑋" userId="131c9e8d-59ab-4416-98de-9cbfc60909a4" providerId="ADAL" clId="{CA98EEF2-64A5-44C9-AF5C-C7722A31CBFF}" dt="2026-02-10T08:26:35.838" v="92" actId="1076"/>
        <pc:sldMkLst>
          <pc:docMk/>
          <pc:sldMk cId="0" sldId="266"/>
        </pc:sldMkLst>
        <pc:spChg chg="mod">
          <ac:chgData name="陳偉瑋" userId="131c9e8d-59ab-4416-98de-9cbfc60909a4" providerId="ADAL" clId="{CA98EEF2-64A5-44C9-AF5C-C7722A31CBFF}" dt="2026-02-10T08:22:01.114" v="43" actId="1076"/>
          <ac:spMkLst>
            <pc:docMk/>
            <pc:sldMk cId="0" sldId="266"/>
            <ac:spMk id="3" creationId="{00000000-0000-0000-0000-000000000000}"/>
          </ac:spMkLst>
        </pc:spChg>
        <pc:spChg chg="mod">
          <ac:chgData name="陳偉瑋" userId="131c9e8d-59ab-4416-98de-9cbfc60909a4" providerId="ADAL" clId="{CA98EEF2-64A5-44C9-AF5C-C7722A31CBFF}" dt="2026-02-10T08:22:05.063" v="44" actId="1076"/>
          <ac:spMkLst>
            <pc:docMk/>
            <pc:sldMk cId="0" sldId="266"/>
            <ac:spMk id="5" creationId="{21B55CA6-C494-D128-C52D-C8BE961D3EEA}"/>
          </ac:spMkLst>
        </pc:spChg>
        <pc:spChg chg="del mod">
          <ac:chgData name="陳偉瑋" userId="131c9e8d-59ab-4416-98de-9cbfc60909a4" providerId="ADAL" clId="{CA98EEF2-64A5-44C9-AF5C-C7722A31CBFF}" dt="2026-02-10T08:26:16.824" v="83" actId="478"/>
          <ac:spMkLst>
            <pc:docMk/>
            <pc:sldMk cId="0" sldId="266"/>
            <ac:spMk id="8" creationId="{94345E1C-59A8-21ED-B044-5EE45136B9D4}"/>
          </ac:spMkLst>
        </pc:spChg>
        <pc:graphicFrameChg chg="mod modGraphic">
          <ac:chgData name="陳偉瑋" userId="131c9e8d-59ab-4416-98de-9cbfc60909a4" providerId="ADAL" clId="{CA98EEF2-64A5-44C9-AF5C-C7722A31CBFF}" dt="2026-02-10T08:26:35.838" v="92" actId="1076"/>
          <ac:graphicFrameMkLst>
            <pc:docMk/>
            <pc:sldMk cId="0" sldId="266"/>
            <ac:graphicFrameMk id="7" creationId="{45E120CE-54D5-D6EF-1ADC-6A70E85810B6}"/>
          </ac:graphicFrameMkLst>
        </pc:graphicFrameChg>
      </pc:sldChg>
      <pc:sldChg chg="modSp mod">
        <pc:chgData name="陳偉瑋" userId="131c9e8d-59ab-4416-98de-9cbfc60909a4" providerId="ADAL" clId="{CA98EEF2-64A5-44C9-AF5C-C7722A31CBFF}" dt="2026-02-10T08:25:37.227" v="61" actId="20577"/>
        <pc:sldMkLst>
          <pc:docMk/>
          <pc:sldMk cId="0" sldId="273"/>
        </pc:sldMkLst>
        <pc:spChg chg="mod">
          <ac:chgData name="陳偉瑋" userId="131c9e8d-59ab-4416-98de-9cbfc60909a4" providerId="ADAL" clId="{CA98EEF2-64A5-44C9-AF5C-C7722A31CBFF}" dt="2026-02-10T08:25:37.227" v="61" actId="20577"/>
          <ac:spMkLst>
            <pc:docMk/>
            <pc:sldMk cId="0" sldId="27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7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32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1" y="457200"/>
            <a:ext cx="6857999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653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89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2943" y="294006"/>
            <a:ext cx="6746114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717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92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94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67001" y="457200"/>
            <a:ext cx="6857999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11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87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2943" y="294006"/>
            <a:ext cx="6746114" cy="69659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184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705611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931" y="6603492"/>
            <a:ext cx="1947671" cy="2545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992" y="1534787"/>
            <a:ext cx="5387975" cy="2014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7899" y="6621544"/>
            <a:ext cx="1796414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17112" y="6409466"/>
            <a:ext cx="270509" cy="26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705611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931" y="6603492"/>
            <a:ext cx="1947671" cy="2545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992" y="1534787"/>
            <a:ext cx="5387975" cy="2014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7899" y="6621544"/>
            <a:ext cx="1796414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17112" y="6409466"/>
            <a:ext cx="270509" cy="26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30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705611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931" y="6603492"/>
            <a:ext cx="1947671" cy="2545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992" y="1534787"/>
            <a:ext cx="5387975" cy="2014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7899" y="6621544"/>
            <a:ext cx="1796414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170"/>
              </a:spcBef>
            </a:pPr>
            <a:r>
              <a:rPr spc="-15" dirty="0">
                <a:solidFill>
                  <a:prstClr val="black"/>
                </a:solidFill>
              </a:rPr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17112" y="6409466"/>
            <a:ext cx="270509" cy="26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‹#›</a:t>
            </a:fld>
            <a:endParaRPr spc="-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31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4835840" y="2297351"/>
            <a:ext cx="252031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2800" b="1" spc="-40" dirty="0">
                <a:latin typeface="微軟正黑體"/>
                <a:cs typeface="微軟正黑體"/>
              </a:rPr>
              <a:t>申請提案簡報</a:t>
            </a:r>
            <a:endParaRPr sz="2800" dirty="0">
              <a:latin typeface="微軟正黑體"/>
              <a:cs typeface="微軟正黑體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38400" y="3246642"/>
            <a:ext cx="4653598" cy="1065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latin typeface="微軟正黑體"/>
                <a:cs typeface="微軟正黑體"/>
              </a:rPr>
              <a:t>提案名稱：</a:t>
            </a:r>
            <a:r>
              <a:rPr sz="2400" b="1" spc="-50" dirty="0">
                <a:latin typeface="微軟正黑體"/>
                <a:cs typeface="微軟正黑體"/>
              </a:rPr>
              <a:t> </a:t>
            </a:r>
            <a:endParaRPr lang="en-US" sz="2400" b="1" spc="-5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sz="2400" b="1" spc="-10" dirty="0">
                <a:latin typeface="微軟正黑體"/>
                <a:cs typeface="微軟正黑體"/>
              </a:rPr>
              <a:t>提案</a:t>
            </a:r>
            <a:r>
              <a:rPr sz="2400" b="1" spc="-10" dirty="0" err="1">
                <a:latin typeface="微軟正黑體"/>
                <a:cs typeface="微軟正黑體"/>
              </a:rPr>
              <a:t>廠商</a:t>
            </a:r>
            <a:r>
              <a:rPr sz="2400" b="1" spc="-10" dirty="0">
                <a:latin typeface="微軟正黑體"/>
                <a:cs typeface="微軟正黑體"/>
              </a:rPr>
              <a:t>：</a:t>
            </a:r>
            <a:r>
              <a:rPr lang="en-US" altLang="zh-TW" sz="2400" b="1" spc="-10" dirty="0">
                <a:latin typeface="微軟正黑體"/>
                <a:cs typeface="微軟正黑體"/>
              </a:rPr>
              <a:t>○○○○</a:t>
            </a:r>
            <a:r>
              <a:rPr lang="zh-TW" altLang="en-US" sz="2400" b="1" spc="-10" dirty="0">
                <a:latin typeface="微軟正黑體"/>
                <a:cs typeface="微軟正黑體"/>
              </a:rPr>
              <a:t>股份有限公司</a:t>
            </a:r>
            <a:endParaRPr sz="2400" dirty="0">
              <a:latin typeface="微軟正黑體"/>
              <a:cs typeface="微軟正黑體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842" y="6197777"/>
            <a:ext cx="6066312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  <a:tabLst>
                <a:tab pos="2018030" algn="l"/>
                <a:tab pos="2487295" algn="l"/>
              </a:tabLst>
            </a:pPr>
            <a:r>
              <a:rPr sz="1850" b="1" dirty="0">
                <a:latin typeface="微軟正黑體"/>
                <a:cs typeface="微軟正黑體"/>
              </a:rPr>
              <a:t>中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華</a:t>
            </a:r>
            <a:r>
              <a:rPr sz="1850" b="1" spc="-3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民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國</a:t>
            </a:r>
            <a:r>
              <a:rPr sz="1850" b="1" spc="-10" dirty="0">
                <a:latin typeface="微軟正黑體"/>
                <a:cs typeface="微軟正黑體"/>
              </a:rPr>
              <a:t> </a:t>
            </a:r>
            <a:r>
              <a:rPr lang="en-US" altLang="zh-TW" sz="1850" b="1" dirty="0">
                <a:latin typeface="微軟正黑體"/>
                <a:cs typeface="微軟正黑體"/>
              </a:rPr>
              <a:t>115</a:t>
            </a:r>
            <a:r>
              <a:rPr sz="1850" b="1" spc="-50" dirty="0">
                <a:latin typeface="微軟正黑體"/>
                <a:cs typeface="微軟正黑體"/>
              </a:rPr>
              <a:t>年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月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日</a:t>
            </a:r>
            <a:endParaRPr sz="1850" dirty="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8997" y="4918602"/>
            <a:ext cx="1203168" cy="8057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b="1" spc="-10" dirty="0" err="1">
                <a:latin typeface="微軟正黑體"/>
                <a:cs typeface="微軟正黑體"/>
              </a:rPr>
              <a:t>主辦單位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lang="en-US" b="1" spc="-1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b="1" spc="-10" dirty="0">
                <a:latin typeface="微軟正黑體"/>
                <a:cs typeface="微軟正黑體"/>
              </a:rPr>
              <a:t>執行</a:t>
            </a:r>
            <a:r>
              <a:rPr b="1" spc="-10" dirty="0" err="1">
                <a:latin typeface="微軟正黑體"/>
                <a:cs typeface="微軟正黑體"/>
              </a:rPr>
              <a:t>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dirty="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95998" y="4908504"/>
            <a:ext cx="3230880" cy="848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spcBef>
                <a:spcPts val="1180"/>
              </a:spcBef>
            </a:pPr>
            <a:r>
              <a:rPr b="1" spc="-10" dirty="0">
                <a:latin typeface="微軟正黑體"/>
                <a:cs typeface="微軟正黑體"/>
              </a:rPr>
              <a:t>經濟部產業發展署</a:t>
            </a:r>
            <a:endParaRPr dirty="0">
              <a:latin typeface="微軟正黑體"/>
              <a:cs typeface="微軟正黑體"/>
            </a:endParaRPr>
          </a:p>
          <a:p>
            <a:pPr marL="17145">
              <a:spcBef>
                <a:spcPts val="1080"/>
              </a:spcBef>
            </a:pPr>
            <a:r>
              <a:rPr b="1" spc="-5" dirty="0">
                <a:latin typeface="微軟正黑體"/>
                <a:cs typeface="微軟正黑體"/>
              </a:rPr>
              <a:t>財團法人醫藥工業技術發展中心</a:t>
            </a:r>
            <a:endParaRPr dirty="0">
              <a:latin typeface="微軟正黑體"/>
              <a:cs typeface="微軟正黑體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5394960"/>
            <a:ext cx="609494" cy="3596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1872" y="4948428"/>
            <a:ext cx="526946" cy="354130"/>
          </a:xfrm>
          <a:prstGeom prst="rect">
            <a:avLst/>
          </a:prstGeom>
        </p:spPr>
      </p:pic>
      <p:sp>
        <p:nvSpPr>
          <p:cNvPr id="4" name="object 7">
            <a:extLst>
              <a:ext uri="{FF2B5EF4-FFF2-40B4-BE49-F238E27FC236}">
                <a16:creationId xmlns:a16="http://schemas.microsoft.com/office/drawing/2014/main" id="{C69C4C42-81CF-DAEA-F333-3A5FD4725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8000" y="180000"/>
            <a:ext cx="10923855" cy="1638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40000"/>
              </a:lnSpc>
              <a:spcBef>
                <a:spcPts val="100"/>
              </a:spcBef>
            </a:pPr>
            <a:r>
              <a:rPr lang="en-US" altLang="zh-TW" sz="4000" dirty="0"/>
              <a:t>115</a:t>
            </a:r>
            <a:r>
              <a:rPr sz="4000" spc="-40" dirty="0"/>
              <a:t>年度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製藥產業創新與製程智慧化升轉型</a:t>
            </a:r>
            <a:r>
              <a:rPr sz="4000" spc="-40" dirty="0" err="1"/>
              <a:t>計畫</a:t>
            </a:r>
            <a:br>
              <a:rPr lang="en-US" sz="4000" spc="-40" dirty="0"/>
            </a:b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國際利基藥品開發</a:t>
            </a:r>
            <a:r>
              <a:rPr sz="4000" spc="-4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6BFD6AC-919A-7A34-DCF7-9B7DD38A6750}"/>
              </a:ext>
            </a:extLst>
          </p:cNvPr>
          <p:cNvSpPr txBox="1"/>
          <p:nvPr/>
        </p:nvSpPr>
        <p:spPr>
          <a:xfrm>
            <a:off x="92232" y="57090"/>
            <a:ext cx="9745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zh-TW" sz="2000" kern="10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  <a:r>
              <a:rPr lang="zh-TW" altLang="en-US" sz="2000" kern="10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六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專利現況及佈局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spcBef>
                <a:spcPts val="210"/>
              </a:spcBef>
            </a:pPr>
            <a:fld id="{81D60167-4931-47E6-BA6A-407CBD079E47}" type="slidenum">
              <a:rPr spc="-25" dirty="0">
                <a:solidFill>
                  <a:prstClr val="black"/>
                </a:solidFill>
              </a:rPr>
              <a:pPr marL="12700">
                <a:spcBef>
                  <a:spcPts val="210"/>
                </a:spcBef>
              </a:pPr>
              <a:t>10</a:t>
            </a:fld>
            <a:endParaRPr spc="-25" dirty="0">
              <a:solidFill>
                <a:prstClr val="black"/>
              </a:solidFill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33400" y="1579127"/>
          <a:ext cx="11277600" cy="1733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643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專利證書號</a:t>
                      </a:r>
                      <a:endParaRPr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發明專利名稱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專利權人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專利權止日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I396539</a:t>
                      </a:r>
                      <a:endParaRPr sz="20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多晶型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物質發明 </a:t>
                      </a: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醫藥用途發明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台灣百靈佳殷格翰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2027/05/02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533400" y="1143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國內西藥專利連結 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1C3EA21-3521-C272-9198-1F5FD7D2F87B}"/>
              </a:ext>
            </a:extLst>
          </p:cNvPr>
          <p:cNvSpPr txBox="1"/>
          <p:nvPr/>
        </p:nvSpPr>
        <p:spPr>
          <a:xfrm>
            <a:off x="10883344" y="29400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BFDCA387-8F74-5091-E423-50747B28CEC3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3901257"/>
          <a:ext cx="11277600" cy="17336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643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專利證書號</a:t>
                      </a:r>
                      <a:endParaRPr sz="20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發明專利名稱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發明專利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專利權人</a:t>
                      </a:r>
                      <a:endParaRPr sz="19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專利權止日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2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7807689</a:t>
                      </a: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Dipeptidyl peptidase inhibitors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DS/DP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9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武田製藥株式會社</a:t>
                      </a:r>
                      <a:endParaRPr sz="1900" b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2028/06/27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C6046AF9-B359-DEE7-2C37-9CA3E45AFF91}"/>
              </a:ext>
            </a:extLst>
          </p:cNvPr>
          <p:cNvSpPr txBox="1"/>
          <p:nvPr/>
        </p:nvSpPr>
        <p:spPr>
          <a:xfrm>
            <a:off x="533400" y="346513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US FDA Orange Book </a:t>
            </a:r>
          </a:p>
        </p:txBody>
      </p:sp>
    </p:spTree>
    <p:extLst>
      <p:ext uri="{BB962C8B-B14F-4D97-AF65-F5344CB8AC3E}">
        <p14:creationId xmlns:p14="http://schemas.microsoft.com/office/powerpoint/2010/main" val="161320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4575" y="166821"/>
            <a:ext cx="602561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競爭力及效益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2000" y="1694045"/>
            <a:ext cx="15525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一、全球市場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2000" y="4344700"/>
            <a:ext cx="15525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10" dirty="0">
                <a:latin typeface="微軟正黑體"/>
                <a:cs typeface="微軟正黑體"/>
              </a:rPr>
              <a:t>二、國內市場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41110"/>
              </p:ext>
            </p:extLst>
          </p:nvPr>
        </p:nvGraphicFramePr>
        <p:xfrm>
          <a:off x="1332000" y="2207999"/>
          <a:ext cx="3766820" cy="1367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年份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400" b="1" spc="-15" dirty="0">
                          <a:latin typeface="微軟正黑體"/>
                          <a:cs typeface="微軟正黑體"/>
                        </a:rPr>
                        <a:t>全球市場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  <a:p>
                      <a:pPr algn="ctr">
                        <a:lnSpc>
                          <a:spcPts val="1565"/>
                        </a:lnSpc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(USD)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成長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XXX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2,267,100,000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-</a:t>
                      </a:r>
                      <a:r>
                        <a:rPr sz="1400" b="1" spc="-50" dirty="0">
                          <a:latin typeface="微軟正黑體"/>
                          <a:cs typeface="微軟正黑體"/>
                        </a:rPr>
                        <a:t>-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YYY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2,985,800,000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$$.$</a:t>
                      </a:r>
                      <a:r>
                        <a:rPr sz="1400" b="1" spc="-3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400" b="1" spc="-5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%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332000" y="3621411"/>
            <a:ext cx="925194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5" dirty="0">
                <a:latin typeface="微軟正黑體"/>
                <a:cs typeface="微軟正黑體"/>
              </a:rPr>
              <a:t>資料來源：</a:t>
            </a:r>
            <a:r>
              <a:rPr sz="800" spc="-10" dirty="0">
                <a:latin typeface="微軟正黑體"/>
                <a:cs typeface="微軟正黑體"/>
              </a:rPr>
              <a:t>Cortellis</a:t>
            </a:r>
            <a:endParaRPr sz="800">
              <a:latin typeface="微軟正黑體"/>
              <a:cs typeface="微軟正黑體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04925" y="2335974"/>
            <a:ext cx="2971165" cy="1547495"/>
            <a:chOff x="7404925" y="1721929"/>
            <a:chExt cx="2971165" cy="1547495"/>
          </a:xfrm>
        </p:grpSpPr>
        <p:sp>
          <p:nvSpPr>
            <p:cNvPr id="8" name="object 8"/>
            <p:cNvSpPr/>
            <p:nvPr/>
          </p:nvSpPr>
          <p:spPr>
            <a:xfrm>
              <a:off x="7409688" y="2165604"/>
              <a:ext cx="2961640" cy="879475"/>
            </a:xfrm>
            <a:custGeom>
              <a:avLst/>
              <a:gdLst/>
              <a:ahLst/>
              <a:cxnLst/>
              <a:rect l="l" t="t" r="r" b="b"/>
              <a:pathLst>
                <a:path w="2961640" h="879475">
                  <a:moveTo>
                    <a:pt x="0" y="879348"/>
                  </a:moveTo>
                  <a:lnTo>
                    <a:pt x="509015" y="879348"/>
                  </a:lnTo>
                </a:path>
                <a:path w="2961640" h="879475">
                  <a:moveTo>
                    <a:pt x="972311" y="879348"/>
                  </a:moveTo>
                  <a:lnTo>
                    <a:pt x="1988819" y="879348"/>
                  </a:lnTo>
                </a:path>
                <a:path w="2961640" h="879475">
                  <a:moveTo>
                    <a:pt x="2452115" y="879348"/>
                  </a:moveTo>
                  <a:lnTo>
                    <a:pt x="2961131" y="879348"/>
                  </a:lnTo>
                </a:path>
                <a:path w="2961640" h="879475">
                  <a:moveTo>
                    <a:pt x="972311" y="659892"/>
                  </a:moveTo>
                  <a:lnTo>
                    <a:pt x="1988819" y="659892"/>
                  </a:lnTo>
                </a:path>
                <a:path w="2961640" h="879475">
                  <a:moveTo>
                    <a:pt x="2452115" y="659892"/>
                  </a:moveTo>
                  <a:lnTo>
                    <a:pt x="2961131" y="659892"/>
                  </a:lnTo>
                </a:path>
                <a:path w="2961640" h="879475">
                  <a:moveTo>
                    <a:pt x="0" y="659892"/>
                  </a:moveTo>
                  <a:lnTo>
                    <a:pt x="509015" y="659892"/>
                  </a:lnTo>
                </a:path>
                <a:path w="2961640" h="879475">
                  <a:moveTo>
                    <a:pt x="972311" y="440436"/>
                  </a:moveTo>
                  <a:lnTo>
                    <a:pt x="1988819" y="440436"/>
                  </a:lnTo>
                </a:path>
                <a:path w="2961640" h="879475">
                  <a:moveTo>
                    <a:pt x="2452115" y="440436"/>
                  </a:moveTo>
                  <a:lnTo>
                    <a:pt x="2961131" y="440436"/>
                  </a:lnTo>
                </a:path>
                <a:path w="2961640" h="879475">
                  <a:moveTo>
                    <a:pt x="0" y="440436"/>
                  </a:moveTo>
                  <a:lnTo>
                    <a:pt x="509015" y="440436"/>
                  </a:lnTo>
                </a:path>
                <a:path w="2961640" h="879475">
                  <a:moveTo>
                    <a:pt x="972311" y="219456"/>
                  </a:moveTo>
                  <a:lnTo>
                    <a:pt x="1988819" y="219456"/>
                  </a:lnTo>
                </a:path>
                <a:path w="2961640" h="879475">
                  <a:moveTo>
                    <a:pt x="2452115" y="219456"/>
                  </a:moveTo>
                  <a:lnTo>
                    <a:pt x="2961131" y="219456"/>
                  </a:lnTo>
                </a:path>
                <a:path w="2961640" h="879475">
                  <a:moveTo>
                    <a:pt x="0" y="219456"/>
                  </a:moveTo>
                  <a:lnTo>
                    <a:pt x="509015" y="219456"/>
                  </a:lnTo>
                </a:path>
                <a:path w="2961640" h="879475">
                  <a:moveTo>
                    <a:pt x="2452115" y="0"/>
                  </a:moveTo>
                  <a:lnTo>
                    <a:pt x="2961131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09688" y="1726692"/>
              <a:ext cx="2961640" cy="219710"/>
            </a:xfrm>
            <a:custGeom>
              <a:avLst/>
              <a:gdLst/>
              <a:ahLst/>
              <a:cxnLst/>
              <a:rect l="l" t="t" r="r" b="b"/>
              <a:pathLst>
                <a:path w="2961640" h="219710">
                  <a:moveTo>
                    <a:pt x="0" y="219456"/>
                  </a:moveTo>
                  <a:lnTo>
                    <a:pt x="2961132" y="219456"/>
                  </a:lnTo>
                </a:path>
                <a:path w="2961640" h="219710">
                  <a:moveTo>
                    <a:pt x="0" y="0"/>
                  </a:moveTo>
                  <a:lnTo>
                    <a:pt x="296113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18704" y="1953780"/>
              <a:ext cx="1943100" cy="1310640"/>
            </a:xfrm>
            <a:custGeom>
              <a:avLst/>
              <a:gdLst/>
              <a:ahLst/>
              <a:cxnLst/>
              <a:rect l="l" t="t" r="r" b="b"/>
              <a:pathLst>
                <a:path w="1943100" h="1310639">
                  <a:moveTo>
                    <a:pt x="463296" y="315455"/>
                  </a:moveTo>
                  <a:lnTo>
                    <a:pt x="0" y="315455"/>
                  </a:lnTo>
                  <a:lnTo>
                    <a:pt x="0" y="1310627"/>
                  </a:lnTo>
                  <a:lnTo>
                    <a:pt x="463296" y="1310627"/>
                  </a:lnTo>
                  <a:lnTo>
                    <a:pt x="463296" y="315455"/>
                  </a:lnTo>
                  <a:close/>
                </a:path>
                <a:path w="1943100" h="1310639">
                  <a:moveTo>
                    <a:pt x="1943100" y="0"/>
                  </a:moveTo>
                  <a:lnTo>
                    <a:pt x="1479804" y="0"/>
                  </a:lnTo>
                  <a:lnTo>
                    <a:pt x="1479804" y="1310627"/>
                  </a:lnTo>
                  <a:lnTo>
                    <a:pt x="1943100" y="1310627"/>
                  </a:lnTo>
                  <a:lnTo>
                    <a:pt x="194310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09688" y="3264408"/>
              <a:ext cx="2961640" cy="0"/>
            </a:xfrm>
            <a:custGeom>
              <a:avLst/>
              <a:gdLst/>
              <a:ahLst/>
              <a:cxnLst/>
              <a:rect l="l" t="t" r="r" b="b"/>
              <a:pathLst>
                <a:path w="2961640">
                  <a:moveTo>
                    <a:pt x="0" y="0"/>
                  </a:moveTo>
                  <a:lnTo>
                    <a:pt x="2961132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409688" y="2513031"/>
            <a:ext cx="2001520" cy="32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1475">
              <a:lnSpc>
                <a:spcPts val="1175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2,267,100,00</a:t>
            </a:r>
            <a:endParaRPr sz="1000">
              <a:latin typeface="Arial"/>
              <a:cs typeface="Arial"/>
            </a:endParaRPr>
          </a:p>
          <a:p>
            <a:pPr>
              <a:lnSpc>
                <a:spcPts val="1175"/>
              </a:lnSpc>
              <a:tabLst>
                <a:tab pos="704850" algn="l"/>
                <a:tab pos="1988185" algn="l"/>
              </a:tabLst>
            </a:pPr>
            <a:r>
              <a:rPr sz="1000" u="sng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50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0</a:t>
            </a:r>
            <a:r>
              <a:rPr sz="1000" u="sng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	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261342" y="2197560"/>
            <a:ext cx="749300" cy="32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ts val="1175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2,985,800,00</a:t>
            </a:r>
            <a:endParaRPr sz="1000">
              <a:latin typeface="Arial"/>
              <a:cs typeface="Arial"/>
            </a:endParaRPr>
          </a:p>
          <a:p>
            <a:pPr marR="3175" algn="ctr">
              <a:lnSpc>
                <a:spcPts val="1175"/>
              </a:lnSpc>
            </a:pPr>
            <a:r>
              <a:rPr sz="1000" spc="-5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88890" y="2393875"/>
            <a:ext cx="825500" cy="15621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1000" spc="-10" dirty="0">
                <a:latin typeface="Arial"/>
                <a:cs typeface="Arial"/>
              </a:rPr>
              <a:t>3,000,000,000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2,500,000,000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2,000,000,000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25"/>
              </a:spcBef>
            </a:pPr>
            <a:r>
              <a:rPr sz="1000" spc="-10" dirty="0">
                <a:latin typeface="Arial"/>
                <a:cs typeface="Arial"/>
              </a:rPr>
              <a:t>1,500,000,000</a:t>
            </a: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1,000,000,000</a:t>
            </a:r>
            <a:endParaRPr sz="10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530"/>
              </a:spcBef>
            </a:pPr>
            <a:r>
              <a:rPr sz="1000" spc="-10" dirty="0">
                <a:latin typeface="Arial"/>
                <a:cs typeface="Arial"/>
              </a:rPr>
              <a:t>500,000,000</a:t>
            </a:r>
            <a:endParaRPr sz="10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525"/>
              </a:spcBef>
            </a:pPr>
            <a:r>
              <a:rPr sz="1000" spc="-5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88890" y="2242085"/>
            <a:ext cx="8255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3,500,000,000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009071" y="3929868"/>
            <a:ext cx="17748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1479550" algn="l"/>
              </a:tabLst>
            </a:pPr>
            <a:r>
              <a:rPr sz="1000" spc="-20" dirty="0">
                <a:latin typeface="Arial"/>
                <a:cs typeface="Arial"/>
              </a:rPr>
              <a:t>2020</a:t>
            </a:r>
            <a:r>
              <a:rPr sz="1000" dirty="0">
                <a:latin typeface="Arial"/>
                <a:cs typeface="Arial"/>
              </a:rPr>
              <a:t>	</a:t>
            </a:r>
            <a:r>
              <a:rPr sz="1000" spc="-20" dirty="0">
                <a:latin typeface="Arial"/>
                <a:cs typeface="Arial"/>
              </a:rPr>
              <a:t>2021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10462" y="1796304"/>
            <a:ext cx="28587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2422525" algn="l"/>
              </a:tabLst>
            </a:pPr>
            <a:r>
              <a:rPr sz="1200" dirty="0">
                <a:latin typeface="Arial"/>
                <a:cs typeface="Arial"/>
              </a:rPr>
              <a:t>Mirabegron </a:t>
            </a:r>
            <a:r>
              <a:rPr sz="1200" spc="-10" dirty="0">
                <a:latin typeface="Arial"/>
                <a:cs typeface="Arial"/>
              </a:rPr>
              <a:t>prolong-</a:t>
            </a:r>
            <a:r>
              <a:rPr sz="1200" dirty="0">
                <a:latin typeface="Arial"/>
                <a:cs typeface="Arial"/>
              </a:rPr>
              <a:t>tablet,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25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mg</a:t>
            </a:r>
            <a:r>
              <a:rPr sz="1200" dirty="0">
                <a:latin typeface="Arial"/>
                <a:cs typeface="Arial"/>
              </a:rPr>
              <a:t>	</a:t>
            </a:r>
            <a:r>
              <a:rPr sz="1200" spc="-20" dirty="0">
                <a:latin typeface="Arial"/>
                <a:cs typeface="Arial"/>
              </a:rPr>
              <a:t>(USD)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310693" y="1718754"/>
            <a:ext cx="4246245" cy="2556510"/>
            <a:chOff x="6310693" y="1104709"/>
            <a:chExt cx="4246245" cy="2556510"/>
          </a:xfrm>
        </p:grpSpPr>
        <p:sp>
          <p:nvSpPr>
            <p:cNvPr id="19" name="object 19"/>
            <p:cNvSpPr/>
            <p:nvPr/>
          </p:nvSpPr>
          <p:spPr>
            <a:xfrm>
              <a:off x="6315455" y="1109472"/>
              <a:ext cx="4236720" cy="2546985"/>
            </a:xfrm>
            <a:custGeom>
              <a:avLst/>
              <a:gdLst/>
              <a:ahLst/>
              <a:cxnLst/>
              <a:rect l="l" t="t" r="r" b="b"/>
              <a:pathLst>
                <a:path w="4236720" h="2546985">
                  <a:moveTo>
                    <a:pt x="0" y="0"/>
                  </a:moveTo>
                  <a:lnTo>
                    <a:pt x="4236720" y="0"/>
                  </a:lnTo>
                  <a:lnTo>
                    <a:pt x="4236720" y="2546604"/>
                  </a:lnTo>
                  <a:lnTo>
                    <a:pt x="0" y="2546604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353044" y="1617943"/>
              <a:ext cx="1048385" cy="305435"/>
            </a:xfrm>
            <a:custGeom>
              <a:avLst/>
              <a:gdLst/>
              <a:ahLst/>
              <a:cxnLst/>
              <a:rect l="l" t="t" r="r" b="b"/>
              <a:pathLst>
                <a:path w="1048384" h="305435">
                  <a:moveTo>
                    <a:pt x="0" y="305041"/>
                  </a:moveTo>
                  <a:lnTo>
                    <a:pt x="1048232" y="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378436" y="1584912"/>
              <a:ext cx="83820" cy="73660"/>
            </a:xfrm>
            <a:custGeom>
              <a:avLst/>
              <a:gdLst/>
              <a:ahLst/>
              <a:cxnLst/>
              <a:rect l="l" t="t" r="r" b="b"/>
              <a:pathLst>
                <a:path w="83820" h="73660">
                  <a:moveTo>
                    <a:pt x="0" y="0"/>
                  </a:moveTo>
                  <a:lnTo>
                    <a:pt x="21297" y="73164"/>
                  </a:lnTo>
                  <a:lnTo>
                    <a:pt x="83820" y="152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1332000" y="6246274"/>
            <a:ext cx="104648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latin typeface="微軟正黑體"/>
                <a:cs typeface="微軟正黑體"/>
              </a:rPr>
              <a:t>資料來源：健保資料庫</a:t>
            </a:r>
            <a:endParaRPr sz="800">
              <a:latin typeface="微軟正黑體"/>
              <a:cs typeface="微軟正黑體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13070"/>
              </p:ext>
            </p:extLst>
          </p:nvPr>
        </p:nvGraphicFramePr>
        <p:xfrm>
          <a:off x="1332000" y="4838637"/>
          <a:ext cx="3766820" cy="1367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3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年份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國內市場總額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  <a:p>
                      <a:pPr algn="ctr">
                        <a:lnSpc>
                          <a:spcPts val="1565"/>
                        </a:lnSpc>
                      </a:pPr>
                      <a:r>
                        <a:rPr lang="en-US" altLang="zh-TW" sz="1400" b="1" spc="-10" dirty="0">
                          <a:latin typeface="微軟正黑體"/>
                          <a:cs typeface="微軟正黑體"/>
                        </a:rPr>
                        <a:t>(USD)</a:t>
                      </a:r>
                      <a:endParaRPr lang="en-US" altLang="zh-TW"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成長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4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XXX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2,267,100,000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-</a:t>
                      </a:r>
                      <a:r>
                        <a:rPr sz="1400" b="1" spc="-50" dirty="0">
                          <a:latin typeface="微軟正黑體"/>
                          <a:cs typeface="微軟正黑體"/>
                        </a:rPr>
                        <a:t>-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25" dirty="0">
                          <a:latin typeface="微軟正黑體"/>
                          <a:cs typeface="微軟正黑體"/>
                        </a:rPr>
                        <a:t>YYY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spc="-10" dirty="0">
                          <a:latin typeface="微軟正黑體"/>
                          <a:cs typeface="微軟正黑體"/>
                        </a:rPr>
                        <a:t>2,985,800,000</a:t>
                      </a:r>
                      <a:endParaRPr sz="140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400" b="1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$$.$</a:t>
                      </a:r>
                      <a:r>
                        <a:rPr sz="1400" b="1" spc="-35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400" b="1" spc="-50" dirty="0">
                          <a:solidFill>
                            <a:srgbClr val="0000FF"/>
                          </a:solidFill>
                          <a:latin typeface="微軟正黑體"/>
                          <a:cs typeface="微軟正黑體"/>
                        </a:rPr>
                        <a:t>%</a:t>
                      </a:r>
                      <a:endParaRPr sz="1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4" name="object 24"/>
          <p:cNvGrpSpPr/>
          <p:nvPr/>
        </p:nvGrpSpPr>
        <p:grpSpPr>
          <a:xfrm>
            <a:off x="7197661" y="4992497"/>
            <a:ext cx="3220720" cy="1568450"/>
            <a:chOff x="7197661" y="4378452"/>
            <a:chExt cx="3220720" cy="1568450"/>
          </a:xfrm>
        </p:grpSpPr>
        <p:sp>
          <p:nvSpPr>
            <p:cNvPr id="25" name="object 25"/>
            <p:cNvSpPr/>
            <p:nvPr/>
          </p:nvSpPr>
          <p:spPr>
            <a:xfrm>
              <a:off x="7202423" y="4623816"/>
              <a:ext cx="3211195" cy="989330"/>
            </a:xfrm>
            <a:custGeom>
              <a:avLst/>
              <a:gdLst/>
              <a:ahLst/>
              <a:cxnLst/>
              <a:rect l="l" t="t" r="r" b="b"/>
              <a:pathLst>
                <a:path w="3211195" h="989329">
                  <a:moveTo>
                    <a:pt x="0" y="989076"/>
                  </a:moveTo>
                  <a:lnTo>
                    <a:pt x="306324" y="989076"/>
                  </a:lnTo>
                </a:path>
                <a:path w="3211195" h="989329">
                  <a:moveTo>
                    <a:pt x="586740" y="989076"/>
                  </a:moveTo>
                  <a:lnTo>
                    <a:pt x="662940" y="989076"/>
                  </a:lnTo>
                </a:path>
                <a:path w="3211195" h="989329">
                  <a:moveTo>
                    <a:pt x="943356" y="989076"/>
                  </a:moveTo>
                  <a:lnTo>
                    <a:pt x="1018031" y="989076"/>
                  </a:lnTo>
                </a:path>
                <a:path w="3211195" h="989329">
                  <a:moveTo>
                    <a:pt x="1298448" y="989076"/>
                  </a:moveTo>
                  <a:lnTo>
                    <a:pt x="1912620" y="989076"/>
                  </a:lnTo>
                </a:path>
                <a:path w="3211195" h="989329">
                  <a:moveTo>
                    <a:pt x="2193036" y="989076"/>
                  </a:moveTo>
                  <a:lnTo>
                    <a:pt x="2267711" y="989076"/>
                  </a:lnTo>
                </a:path>
                <a:path w="3211195" h="989329">
                  <a:moveTo>
                    <a:pt x="2548128" y="989076"/>
                  </a:moveTo>
                  <a:lnTo>
                    <a:pt x="2624328" y="989076"/>
                  </a:lnTo>
                </a:path>
                <a:path w="3211195" h="989329">
                  <a:moveTo>
                    <a:pt x="2904744" y="989076"/>
                  </a:moveTo>
                  <a:lnTo>
                    <a:pt x="3211068" y="989076"/>
                  </a:lnTo>
                </a:path>
                <a:path w="3211195" h="989329">
                  <a:moveTo>
                    <a:pt x="0" y="658368"/>
                  </a:moveTo>
                  <a:lnTo>
                    <a:pt x="306324" y="658368"/>
                  </a:lnTo>
                </a:path>
                <a:path w="3211195" h="989329">
                  <a:moveTo>
                    <a:pt x="586740" y="658368"/>
                  </a:moveTo>
                  <a:lnTo>
                    <a:pt x="1018031" y="658368"/>
                  </a:lnTo>
                </a:path>
                <a:path w="3211195" h="989329">
                  <a:moveTo>
                    <a:pt x="1298448" y="658368"/>
                  </a:moveTo>
                  <a:lnTo>
                    <a:pt x="1912620" y="658368"/>
                  </a:lnTo>
                </a:path>
                <a:path w="3211195" h="989329">
                  <a:moveTo>
                    <a:pt x="2193036" y="658368"/>
                  </a:moveTo>
                  <a:lnTo>
                    <a:pt x="2624328" y="658368"/>
                  </a:lnTo>
                </a:path>
                <a:path w="3211195" h="989329">
                  <a:moveTo>
                    <a:pt x="2904744" y="658368"/>
                  </a:moveTo>
                  <a:lnTo>
                    <a:pt x="3211068" y="658368"/>
                  </a:lnTo>
                </a:path>
                <a:path w="3211195" h="989329">
                  <a:moveTo>
                    <a:pt x="0" y="329184"/>
                  </a:moveTo>
                  <a:lnTo>
                    <a:pt x="1018031" y="329184"/>
                  </a:lnTo>
                </a:path>
                <a:path w="3211195" h="989329">
                  <a:moveTo>
                    <a:pt x="1298448" y="329184"/>
                  </a:moveTo>
                  <a:lnTo>
                    <a:pt x="1912620" y="329184"/>
                  </a:lnTo>
                </a:path>
                <a:path w="3211195" h="989329">
                  <a:moveTo>
                    <a:pt x="2193036" y="329184"/>
                  </a:moveTo>
                  <a:lnTo>
                    <a:pt x="2624328" y="329184"/>
                  </a:lnTo>
                </a:path>
                <a:path w="3211195" h="989329">
                  <a:moveTo>
                    <a:pt x="2904744" y="329184"/>
                  </a:moveTo>
                  <a:lnTo>
                    <a:pt x="3211068" y="329184"/>
                  </a:lnTo>
                </a:path>
                <a:path w="3211195" h="989329">
                  <a:moveTo>
                    <a:pt x="0" y="0"/>
                  </a:moveTo>
                  <a:lnTo>
                    <a:pt x="1018031" y="0"/>
                  </a:lnTo>
                </a:path>
                <a:path w="3211195" h="989329">
                  <a:moveTo>
                    <a:pt x="1298448" y="0"/>
                  </a:moveTo>
                  <a:lnTo>
                    <a:pt x="2624328" y="0"/>
                  </a:lnTo>
                </a:path>
                <a:path w="3211195" h="989329">
                  <a:moveTo>
                    <a:pt x="2904744" y="0"/>
                  </a:moveTo>
                  <a:lnTo>
                    <a:pt x="321106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508748" y="4850892"/>
              <a:ext cx="1887220" cy="1091565"/>
            </a:xfrm>
            <a:custGeom>
              <a:avLst/>
              <a:gdLst/>
              <a:ahLst/>
              <a:cxnLst/>
              <a:rect l="l" t="t" r="r" b="b"/>
              <a:pathLst>
                <a:path w="1887220" h="1091564">
                  <a:moveTo>
                    <a:pt x="280416" y="112776"/>
                  </a:moveTo>
                  <a:lnTo>
                    <a:pt x="0" y="112776"/>
                  </a:lnTo>
                  <a:lnTo>
                    <a:pt x="0" y="1091196"/>
                  </a:lnTo>
                  <a:lnTo>
                    <a:pt x="280416" y="1091196"/>
                  </a:lnTo>
                  <a:lnTo>
                    <a:pt x="280416" y="112776"/>
                  </a:lnTo>
                  <a:close/>
                </a:path>
                <a:path w="1887220" h="1091564">
                  <a:moveTo>
                    <a:pt x="1886712" y="0"/>
                  </a:moveTo>
                  <a:lnTo>
                    <a:pt x="1606296" y="0"/>
                  </a:lnTo>
                  <a:lnTo>
                    <a:pt x="1606296" y="1091196"/>
                  </a:lnTo>
                  <a:lnTo>
                    <a:pt x="1886712" y="1091196"/>
                  </a:lnTo>
                  <a:lnTo>
                    <a:pt x="1886712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865364" y="5469636"/>
              <a:ext cx="1885314" cy="473075"/>
            </a:xfrm>
            <a:custGeom>
              <a:avLst/>
              <a:gdLst/>
              <a:ahLst/>
              <a:cxnLst/>
              <a:rect l="l" t="t" r="r" b="b"/>
              <a:pathLst>
                <a:path w="1885315" h="473075">
                  <a:moveTo>
                    <a:pt x="280416" y="85344"/>
                  </a:moveTo>
                  <a:lnTo>
                    <a:pt x="0" y="85344"/>
                  </a:lnTo>
                  <a:lnTo>
                    <a:pt x="0" y="472452"/>
                  </a:lnTo>
                  <a:lnTo>
                    <a:pt x="280416" y="472452"/>
                  </a:lnTo>
                  <a:lnTo>
                    <a:pt x="280416" y="85344"/>
                  </a:lnTo>
                  <a:close/>
                </a:path>
                <a:path w="1885315" h="473075">
                  <a:moveTo>
                    <a:pt x="1885188" y="0"/>
                  </a:moveTo>
                  <a:lnTo>
                    <a:pt x="1604772" y="0"/>
                  </a:lnTo>
                  <a:lnTo>
                    <a:pt x="1604772" y="472452"/>
                  </a:lnTo>
                  <a:lnTo>
                    <a:pt x="1885188" y="472452"/>
                  </a:lnTo>
                  <a:lnTo>
                    <a:pt x="1885188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220456" y="4378452"/>
              <a:ext cx="1887220" cy="1564005"/>
            </a:xfrm>
            <a:custGeom>
              <a:avLst/>
              <a:gdLst/>
              <a:ahLst/>
              <a:cxnLst/>
              <a:rect l="l" t="t" r="r" b="b"/>
              <a:pathLst>
                <a:path w="1887220" h="1564004">
                  <a:moveTo>
                    <a:pt x="280416" y="198120"/>
                  </a:moveTo>
                  <a:lnTo>
                    <a:pt x="0" y="198120"/>
                  </a:lnTo>
                  <a:lnTo>
                    <a:pt x="0" y="1563636"/>
                  </a:lnTo>
                  <a:lnTo>
                    <a:pt x="280416" y="1563636"/>
                  </a:lnTo>
                  <a:lnTo>
                    <a:pt x="280416" y="198120"/>
                  </a:lnTo>
                  <a:close/>
                </a:path>
                <a:path w="1887220" h="1564004">
                  <a:moveTo>
                    <a:pt x="1886712" y="0"/>
                  </a:moveTo>
                  <a:lnTo>
                    <a:pt x="1606296" y="0"/>
                  </a:lnTo>
                  <a:lnTo>
                    <a:pt x="1606296" y="1563624"/>
                  </a:lnTo>
                  <a:lnTo>
                    <a:pt x="1886712" y="1563624"/>
                  </a:lnTo>
                  <a:lnTo>
                    <a:pt x="1886712" y="0"/>
                  </a:lnTo>
                  <a:close/>
                </a:path>
              </a:pathLst>
            </a:custGeom>
            <a:solidFill>
              <a:srgbClr val="A4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202423" y="5942076"/>
              <a:ext cx="3211195" cy="0"/>
            </a:xfrm>
            <a:custGeom>
              <a:avLst/>
              <a:gdLst/>
              <a:ahLst/>
              <a:cxnLst/>
              <a:rect l="l" t="t" r="r" b="b"/>
              <a:pathLst>
                <a:path w="3211195">
                  <a:moveTo>
                    <a:pt x="0" y="0"/>
                  </a:moveTo>
                  <a:lnTo>
                    <a:pt x="3211068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202423" y="4723287"/>
            <a:ext cx="3223895" cy="4210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5"/>
              </a:spcBef>
              <a:tabLst>
                <a:tab pos="2413000" algn="l"/>
              </a:tabLst>
            </a:pPr>
            <a:r>
              <a:rPr sz="1000" u="sng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	</a:t>
            </a:r>
            <a:r>
              <a:rPr sz="1000" u="sng" spc="-10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237,066,616</a:t>
            </a:r>
            <a:r>
              <a:rPr sz="1000" u="sng" spc="500" dirty="0">
                <a:uFill>
                  <a:solidFill>
                    <a:srgbClr val="D9D9D9"/>
                  </a:solidFill>
                </a:uFill>
                <a:latin typeface="Arial"/>
                <a:cs typeface="Arial"/>
              </a:rPr>
              <a:t> </a:t>
            </a:r>
            <a:endParaRPr sz="1000">
              <a:latin typeface="Arial"/>
              <a:cs typeface="Arial"/>
            </a:endParaRPr>
          </a:p>
          <a:p>
            <a:pPr marL="807720">
              <a:lnSpc>
                <a:spcPct val="100000"/>
              </a:lnSpc>
              <a:spcBef>
                <a:spcPts val="355"/>
              </a:spcBef>
            </a:pPr>
            <a:r>
              <a:rPr sz="1000" spc="-10" dirty="0">
                <a:latin typeface="Arial"/>
                <a:cs typeface="Arial"/>
              </a:rPr>
              <a:t>207,113,113</a:t>
            </a:r>
            <a:endParaRPr sz="10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386794" y="5137423"/>
            <a:ext cx="719455" cy="1497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200,000,000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150,000,000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0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100,000,000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000" spc="-10" dirty="0">
                <a:latin typeface="Arial"/>
                <a:cs typeface="Arial"/>
              </a:rPr>
              <a:t>50,000,000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0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</a:pPr>
            <a:r>
              <a:rPr sz="1000" spc="-50" dirty="0">
                <a:latin typeface="Arial"/>
                <a:cs typeface="Arial"/>
              </a:rPr>
              <a:t>0</a:t>
            </a:r>
            <a:endParaRPr sz="10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386794" y="4807532"/>
            <a:ext cx="7188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250,000,000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863715" y="6608145"/>
            <a:ext cx="294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2018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469151" y="6608145"/>
            <a:ext cx="2946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Arial"/>
                <a:cs typeface="Arial"/>
              </a:rPr>
              <a:t>2019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030940" y="4551327"/>
            <a:ext cx="280797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Mirabegron </a:t>
            </a:r>
            <a:r>
              <a:rPr sz="1200" spc="-10" dirty="0">
                <a:latin typeface="Arial"/>
                <a:cs typeface="Arial"/>
              </a:rPr>
              <a:t>prolong-</a:t>
            </a:r>
            <a:r>
              <a:rPr sz="1200" dirty="0">
                <a:latin typeface="Arial"/>
                <a:cs typeface="Arial"/>
              </a:rPr>
              <a:t>tablet,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25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mg</a:t>
            </a:r>
            <a:r>
              <a:rPr sz="1200" spc="155" dirty="0">
                <a:latin typeface="Arial"/>
                <a:cs typeface="Arial"/>
              </a:rPr>
              <a:t>  </a:t>
            </a:r>
            <a:r>
              <a:rPr sz="1200" spc="-20" dirty="0">
                <a:latin typeface="Arial"/>
                <a:cs typeface="Arial"/>
              </a:rPr>
              <a:t>(</a:t>
            </a:r>
            <a:r>
              <a:rPr lang="en-US" altLang="zh-TW" sz="1200" spc="-20" dirty="0">
                <a:latin typeface="Arial"/>
                <a:cs typeface="Arial"/>
              </a:rPr>
              <a:t>USD</a:t>
            </a:r>
            <a:r>
              <a:rPr sz="1200" spc="-20" dirty="0"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304788" y="4477385"/>
            <a:ext cx="4247515" cy="2380615"/>
          </a:xfrm>
          <a:custGeom>
            <a:avLst/>
            <a:gdLst/>
            <a:ahLst/>
            <a:cxnLst/>
            <a:rect l="l" t="t" r="r" b="b"/>
            <a:pathLst>
              <a:path w="4247515" h="2380615">
                <a:moveTo>
                  <a:pt x="0" y="0"/>
                </a:moveTo>
                <a:lnTo>
                  <a:pt x="4247388" y="0"/>
                </a:lnTo>
                <a:lnTo>
                  <a:pt x="4247388" y="2380488"/>
                </a:lnTo>
                <a:lnTo>
                  <a:pt x="0" y="2380488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F1F1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11</a:t>
            </a:fld>
            <a:endParaRPr spc="-25" dirty="0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A2ABEDA0-F617-8DA5-BC80-2D94486444B7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sp>
        <p:nvSpPr>
          <p:cNvPr id="39" name="object 3">
            <a:extLst>
              <a:ext uri="{FF2B5EF4-FFF2-40B4-BE49-F238E27FC236}">
                <a16:creationId xmlns:a16="http://schemas.microsoft.com/office/drawing/2014/main" id="{75DF03DD-6ECD-D000-4832-7919CD76694B}"/>
              </a:ext>
            </a:extLst>
          </p:cNvPr>
          <p:cNvSpPr txBox="1"/>
          <p:nvPr/>
        </p:nvSpPr>
        <p:spPr>
          <a:xfrm>
            <a:off x="1343025" y="1040765"/>
            <a:ext cx="10274087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市場說明：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依據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OOO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資料，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XXX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適應症藥品於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O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年市場值為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O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美元，預估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…..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，原因為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….</a:t>
            </a:r>
            <a:endParaRPr sz="20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3024166" y="1643050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全篇提及費用請統一量化的貨幣標準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213790"/>
            <a:ext cx="6540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/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市場競爭力及效益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59496" y="4967402"/>
            <a:ext cx="7390436" cy="170495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zh-TW" altLang="en-US" sz="1600" b="1" dirty="0">
                <a:solidFill>
                  <a:schemeClr val="bg1">
                    <a:lumMod val="75000"/>
                  </a:schemeClr>
                </a:solidFill>
              </a:rPr>
              <a:t>繳交簡報請將此說明刪除</a:t>
            </a:r>
            <a:endParaRPr lang="en-US" altLang="zh-TW" sz="1600" b="1" spc="-5" dirty="0">
              <a:solidFill>
                <a:schemeClr val="bg1">
                  <a:lumMod val="75000"/>
                </a:schemeClr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lang="zh-TW" altLang="en-US" sz="16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填寫說明：</a:t>
            </a:r>
            <a:endParaRPr lang="en-US" altLang="zh-TW" sz="16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請說明執行本計畫</a:t>
            </a:r>
            <a:r>
              <a:rPr lang="zh-TW" altLang="en-US" sz="16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除</a:t>
            </a:r>
            <a:r>
              <a:rPr sz="16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對國內製藥產業可以增加</a:t>
            </a:r>
            <a:r>
              <a:rPr lang="zh-TW" altLang="en-US" sz="16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之</a:t>
            </a:r>
            <a:r>
              <a:rPr sz="16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產值</a:t>
            </a: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，應針對國外優先說明</a:t>
            </a:r>
            <a:endParaRPr lang="en-US" sz="16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sz="1600" b="1" spc="30" dirty="0" err="1">
                <a:solidFill>
                  <a:srgbClr val="FF0000"/>
                </a:solidFill>
                <a:latin typeface="微軟正黑體"/>
                <a:cs typeface="微軟正黑體"/>
              </a:rPr>
              <a:t>或可以增加多少出口獲利</a:t>
            </a:r>
            <a:r>
              <a:rPr sz="1600" b="1" spc="30" dirty="0">
                <a:solidFill>
                  <a:srgbClr val="FF0000"/>
                </a:solidFill>
                <a:latin typeface="微軟正黑體"/>
                <a:cs typeface="微軟正黑體"/>
              </a:rPr>
              <a:t>?</a:t>
            </a:r>
            <a:endParaRPr lang="en-US" sz="1600" b="1" spc="3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sz="1600" b="1" spc="40" dirty="0" err="1">
                <a:solidFill>
                  <a:srgbClr val="FF0000"/>
                </a:solidFill>
                <a:latin typeface="微軟正黑體"/>
                <a:cs typeface="微軟正黑體"/>
              </a:rPr>
              <a:t>增加多少就業人口</a:t>
            </a:r>
            <a:r>
              <a:rPr sz="1600" b="1" spc="40" dirty="0">
                <a:solidFill>
                  <a:srgbClr val="FF0000"/>
                </a:solidFill>
                <a:latin typeface="微軟正黑體"/>
                <a:cs typeface="微軟正黑體"/>
              </a:rPr>
              <a:t>?</a:t>
            </a:r>
            <a:endParaRPr lang="en-US" sz="1600" b="1" spc="4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sz="1600" b="1" spc="40" dirty="0" err="1">
                <a:solidFill>
                  <a:srgbClr val="FF0000"/>
                </a:solidFill>
                <a:latin typeface="微軟正黑體"/>
                <a:cs typeface="微軟正黑體"/>
              </a:rPr>
              <a:t>促成多少投資金額</a:t>
            </a:r>
            <a:r>
              <a:rPr sz="1600" b="1" spc="40" dirty="0">
                <a:solidFill>
                  <a:srgbClr val="FF0000"/>
                </a:solidFill>
                <a:latin typeface="微軟正黑體"/>
                <a:cs typeface="微軟正黑體"/>
              </a:rPr>
              <a:t>?</a:t>
            </a:r>
            <a:endParaRPr sz="16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E8345E71-0175-46BC-37D6-AAC4B17EA500}"/>
              </a:ext>
            </a:extLst>
          </p:cNvPr>
          <p:cNvSpPr txBox="1"/>
          <p:nvPr/>
        </p:nvSpPr>
        <p:spPr>
          <a:xfrm>
            <a:off x="1332000" y="1066800"/>
            <a:ext cx="23256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三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經濟效益分析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5E120CE-54D5-D6EF-1ADC-6A70E8581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899609"/>
              </p:ext>
            </p:extLst>
          </p:nvPr>
        </p:nvGraphicFramePr>
        <p:xfrm>
          <a:off x="2051177" y="1577692"/>
          <a:ext cx="6407074" cy="3021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67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</a:t>
                      </a: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國外</a:t>
                      </a:r>
                      <a:r>
                        <a:rPr sz="1800" b="1" spc="-1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產值</a:t>
                      </a: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</a:t>
                      </a:r>
                      <a:r>
                        <a:rPr lang="en-US" altLang="zh-TW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(USD)</a:t>
                      </a:r>
                      <a:endParaRPr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85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增加國內產值 </a:t>
                      </a:r>
                      <a:r>
                        <a:rPr lang="en-US" altLang="zh-TW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(USD)</a:t>
                      </a:r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61240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增加就業人口</a:t>
                      </a:r>
                      <a:endParaRPr sz="1800" b="1" spc="-1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2572573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促成投資額</a:t>
                      </a:r>
                      <a:r>
                        <a:rPr lang="zh-TW" altLang="en-US" sz="1800" b="1" spc="-10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lang="en-US" altLang="zh-TW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(USD)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10" dirty="0" err="1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預計目標查登國</a:t>
                      </a:r>
                      <a:r>
                        <a:rPr lang="zh-TW" altLang="en-US" sz="1800" b="1" spc="-1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家及</a:t>
                      </a:r>
                      <a:r>
                        <a:rPr lang="zh-TW" altLang="en-US" sz="1800" b="1" spc="-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查登時間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1800" b="1" spc="-5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預計藥品在台灣查登時間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21B55CA6-C494-D128-C52D-C8BE961D3EEA}"/>
              </a:ext>
            </a:extLst>
          </p:cNvPr>
          <p:cNvSpPr txBox="1"/>
          <p:nvPr/>
        </p:nvSpPr>
        <p:spPr>
          <a:xfrm>
            <a:off x="1332000" y="4676623"/>
            <a:ext cx="232560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*效益說明：</a:t>
            </a: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10021800" cy="4474943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四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solidFill>
                  <a:schemeClr val="tx1"/>
                </a:solidFill>
                <a:latin typeface="微軟正黑體"/>
                <a:cs typeface="微軟正黑體"/>
              </a:rPr>
              <a:t>質化</a:t>
            </a:r>
            <a:r>
              <a:rPr sz="2000" b="1" spc="-10" dirty="0" err="1">
                <a:solidFill>
                  <a:schemeClr val="tx1"/>
                </a:solidFill>
                <a:latin typeface="微軟正黑體"/>
                <a:cs typeface="微軟正黑體"/>
              </a:rPr>
              <a:t>效益分析</a:t>
            </a:r>
            <a:endParaRPr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spcBef>
                <a:spcPts val="1200"/>
              </a:spcBef>
              <a:tabLst>
                <a:tab pos="668655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一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學術效益</a:t>
            </a:r>
            <a:endParaRPr lang="en-US" altLang="zh-TW" sz="2000" b="1" spc="-15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  <a:cs typeface="微軟正黑體"/>
              </a:rPr>
              <a:t>   學術面成就</a:t>
            </a:r>
            <a:r>
              <a:rPr lang="zh-TW" altLang="en-US" sz="2000" b="1" spc="-15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微軟正黑體"/>
              </a:rPr>
              <a:t>，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例如：相關品質檢測方法與標準規範建立等。</a:t>
            </a:r>
            <a:endParaRPr lang="en-US" altLang="zh-TW" sz="2000" b="1" spc="-15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endParaRPr lang="en-US" altLang="zh-TW" sz="2000" b="1" spc="-15" dirty="0"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spcBef>
                <a:spcPts val="1200"/>
              </a:spcBef>
              <a:tabLst>
                <a:tab pos="668655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二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</a:t>
            </a:r>
            <a:r>
              <a:rPr sz="2000" b="1" spc="-15" dirty="0" err="1">
                <a:latin typeface="微軟正黑體"/>
                <a:cs typeface="微軟正黑體"/>
              </a:rPr>
              <a:t>技術效益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  <a:cs typeface="微軟正黑體"/>
              </a:rPr>
              <a:t>   技術面成就</a:t>
            </a:r>
            <a:r>
              <a:rPr lang="zh-TW" altLang="en-US" sz="2000" b="1" spc="-15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微軟正黑體"/>
              </a:rPr>
              <a:t>，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例如：克服</a:t>
            </a:r>
            <a:r>
              <a:rPr lang="en-US" altLang="zh-TW" sz="2000" b="1" spc="-2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OO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技術門檻，或以何種製程取代原廠製程等。</a:t>
            </a:r>
            <a:endParaRPr lang="en-US" altLang="zh-TW" sz="2000" b="1" spc="-15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266700">
              <a:lnSpc>
                <a:spcPct val="100000"/>
              </a:lnSpc>
              <a:tabLst>
                <a:tab pos="675640" algn="l"/>
              </a:tabLst>
            </a:pP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三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r>
              <a:rPr lang="zh-TW" altLang="en-US" sz="2000" b="1" spc="-15" dirty="0">
                <a:latin typeface="微軟正黑體"/>
                <a:cs typeface="微軟正黑體"/>
              </a:rPr>
              <a:t> </a:t>
            </a:r>
            <a:r>
              <a:rPr sz="2000" b="1" spc="-15" dirty="0" err="1">
                <a:latin typeface="微軟正黑體"/>
                <a:cs typeface="微軟正黑體"/>
              </a:rPr>
              <a:t>社會效益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  <a:cs typeface="微軟正黑體"/>
              </a:rPr>
              <a:t>   社會面成就</a:t>
            </a:r>
            <a:r>
              <a:rPr lang="zh-TW" altLang="en-US" sz="2000" b="1" spc="-15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  <a:cs typeface="微軟正黑體"/>
              </a:rPr>
              <a:t>，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例如：對社會經濟、文化、生活、工作等產生的影響。</a:t>
            </a:r>
            <a:endParaRPr lang="en-US" altLang="zh-TW" sz="2000" spc="-25" dirty="0">
              <a:solidFill>
                <a:srgbClr val="0000FF"/>
              </a:solidFill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1467F48E-9840-C7A9-588C-4E7A1263A1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52800" y="228600"/>
            <a:ext cx="6540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</a:t>
            </a:r>
            <a:r>
              <a:rPr spc="-10" dirty="0"/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市場競爭力及效益</a:t>
            </a:r>
            <a:endParaRPr spc="-1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858969"/>
              </p:ext>
            </p:extLst>
          </p:nvPr>
        </p:nvGraphicFramePr>
        <p:xfrm>
          <a:off x="1309654" y="1928802"/>
          <a:ext cx="9793199" cy="3153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6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53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3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43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公司(廠房)名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5" dirty="0">
                          <a:latin typeface="微軟正黑體"/>
                          <a:cs typeface="微軟正黑體"/>
                        </a:rPr>
                        <a:t>通過日期</a:t>
                      </a:r>
                      <a:endParaRPr sz="16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通過認證/查核機關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98298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30" dirty="0">
                          <a:latin typeface="微軟正黑體"/>
                          <a:cs typeface="微軟正黑體"/>
                        </a:rPr>
                        <a:t>預估可能使用設備</a:t>
                      </a:r>
                      <a:endParaRPr sz="1600"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範例: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XX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藥廠</a:t>
                      </a:r>
                      <a:endParaRPr sz="16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102/02/07</a:t>
                      </a:r>
                      <a:endParaRPr sz="16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PIC/S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GMP</a:t>
                      </a:r>
                      <a:endParaRPr sz="16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TFDA</a:t>
                      </a:r>
                      <a:endParaRPr sz="16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332000" y="5040000"/>
            <a:ext cx="680910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51460">
              <a:lnSpc>
                <a:spcPct val="150000"/>
              </a:lnSpc>
              <a:spcBef>
                <a:spcPts val="100"/>
              </a:spcBef>
              <a:tabLst>
                <a:tab pos="5977255" algn="l"/>
                <a:tab pos="6272530" algn="l"/>
              </a:tabLst>
            </a:pPr>
            <a:r>
              <a:rPr sz="2000" b="1" dirty="0">
                <a:latin typeface="微軟正黑體"/>
                <a:cs typeface="微軟正黑體"/>
              </a:rPr>
              <a:t>開發此產品中心設備與</a:t>
            </a:r>
            <a:r>
              <a:rPr sz="2000" b="1" spc="-15" dirty="0">
                <a:latin typeface="微軟正黑體"/>
                <a:cs typeface="微軟正黑體"/>
              </a:rPr>
              <a:t>廠</a:t>
            </a:r>
            <a:r>
              <a:rPr sz="2000" b="1" dirty="0">
                <a:latin typeface="微軟正黑體"/>
                <a:cs typeface="微軟正黑體"/>
              </a:rPr>
              <a:t>商設</a:t>
            </a:r>
            <a:r>
              <a:rPr sz="2000" b="1" spc="-15" dirty="0">
                <a:latin typeface="微軟正黑體"/>
                <a:cs typeface="微軟正黑體"/>
              </a:rPr>
              <a:t>備</a:t>
            </a:r>
            <a:r>
              <a:rPr sz="2000" b="1" dirty="0">
                <a:latin typeface="微軟正黑體"/>
                <a:cs typeface="微軟正黑體"/>
              </a:rPr>
              <a:t>是否</a:t>
            </a:r>
            <a:r>
              <a:rPr sz="2000" b="1" spc="-15" dirty="0">
                <a:latin typeface="微軟正黑體"/>
                <a:cs typeface="微軟正黑體"/>
              </a:rPr>
              <a:t>可</a:t>
            </a:r>
            <a:r>
              <a:rPr sz="2000" b="1" dirty="0">
                <a:latin typeface="微軟正黑體"/>
                <a:cs typeface="微軟正黑體"/>
              </a:rPr>
              <a:t>以承</a:t>
            </a:r>
            <a:r>
              <a:rPr sz="2000" b="1" spc="-15" dirty="0">
                <a:latin typeface="微軟正黑體"/>
                <a:cs typeface="微軟正黑體"/>
              </a:rPr>
              <a:t>接</a:t>
            </a:r>
            <a:r>
              <a:rPr sz="2000" b="1" dirty="0">
                <a:latin typeface="微軟正黑體"/>
                <a:cs typeface="微軟正黑體"/>
              </a:rPr>
              <a:t>?</a:t>
            </a:r>
            <a:r>
              <a:rPr sz="2000" b="1" spc="-25" dirty="0">
                <a:latin typeface="微軟正黑體"/>
                <a:cs typeface="微軟正黑體"/>
              </a:rPr>
              <a:t> </a:t>
            </a:r>
            <a:r>
              <a:rPr sz="2000" b="1" dirty="0">
                <a:latin typeface="標楷體"/>
                <a:cs typeface="標楷體"/>
              </a:rPr>
              <a:t>□</a:t>
            </a:r>
            <a:r>
              <a:rPr sz="2000" b="1" spc="-50" dirty="0">
                <a:latin typeface="微軟正黑體"/>
                <a:cs typeface="微軟正黑體"/>
              </a:rPr>
              <a:t>是</a:t>
            </a:r>
            <a:r>
              <a:rPr sz="2000" b="1" dirty="0">
                <a:latin typeface="微軟正黑體"/>
                <a:cs typeface="微軟正黑體"/>
              </a:rPr>
              <a:t>	</a:t>
            </a:r>
            <a:r>
              <a:rPr sz="2000" b="1" dirty="0">
                <a:latin typeface="標楷體"/>
                <a:cs typeface="標楷體"/>
              </a:rPr>
              <a:t>□</a:t>
            </a:r>
            <a:r>
              <a:rPr sz="2000" b="1" spc="-520" dirty="0">
                <a:latin typeface="標楷體"/>
                <a:cs typeface="標楷體"/>
              </a:rPr>
              <a:t> </a:t>
            </a:r>
            <a:r>
              <a:rPr sz="2000" b="1" spc="-50" dirty="0">
                <a:latin typeface="微軟正黑體"/>
                <a:cs typeface="微軟正黑體"/>
              </a:rPr>
              <a:t>否</a:t>
            </a:r>
            <a:r>
              <a:rPr sz="2000" b="1" dirty="0">
                <a:latin typeface="微軟正黑體"/>
                <a:cs typeface="微軟正黑體"/>
              </a:rPr>
              <a:t>廠商若無生產設備，請</a:t>
            </a:r>
            <a:r>
              <a:rPr sz="2000" b="1" spc="-15" dirty="0">
                <a:latin typeface="微軟正黑體"/>
                <a:cs typeface="微軟正黑體"/>
              </a:rPr>
              <a:t>說</a:t>
            </a:r>
            <a:r>
              <a:rPr sz="2000" b="1" dirty="0">
                <a:latin typeface="微軟正黑體"/>
                <a:cs typeface="微軟正黑體"/>
              </a:rPr>
              <a:t>明是</a:t>
            </a:r>
            <a:r>
              <a:rPr sz="2000" b="1" spc="-15" dirty="0">
                <a:latin typeface="微軟正黑體"/>
                <a:cs typeface="微軟正黑體"/>
              </a:rPr>
              <a:t>否</a:t>
            </a:r>
            <a:r>
              <a:rPr sz="2000" b="1" dirty="0">
                <a:latin typeface="微軟正黑體"/>
                <a:cs typeface="微軟正黑體"/>
              </a:rPr>
              <a:t>有投</a:t>
            </a:r>
            <a:r>
              <a:rPr sz="2000" b="1" spc="-15" dirty="0">
                <a:latin typeface="微軟正黑體"/>
                <a:cs typeface="微軟正黑體"/>
              </a:rPr>
              <a:t>資</a:t>
            </a:r>
            <a:r>
              <a:rPr sz="2000" b="1" dirty="0">
                <a:latin typeface="微軟正黑體"/>
                <a:cs typeface="微軟正黑體"/>
              </a:rPr>
              <a:t>計畫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	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95"/>
              </a:spcBef>
              <a:tabLst>
                <a:tab pos="6795770" algn="l"/>
              </a:tabLst>
            </a:pPr>
            <a:r>
              <a:rPr sz="2000" b="1" dirty="0">
                <a:latin typeface="微軟正黑體"/>
                <a:cs typeface="微軟正黑體"/>
              </a:rPr>
              <a:t>如為代理商或研發型公</a:t>
            </a:r>
            <a:r>
              <a:rPr sz="2000" b="1" spc="-15" dirty="0">
                <a:latin typeface="微軟正黑體"/>
                <a:cs typeface="微軟正黑體"/>
              </a:rPr>
              <a:t>司</a:t>
            </a:r>
            <a:r>
              <a:rPr sz="2000" b="1" spc="-20" dirty="0">
                <a:latin typeface="微軟正黑體"/>
                <a:cs typeface="微軟正黑體"/>
              </a:rPr>
              <a:t>.</a:t>
            </a:r>
            <a:r>
              <a:rPr sz="2000" b="1" dirty="0">
                <a:latin typeface="微軟正黑體"/>
                <a:cs typeface="微軟正黑體"/>
              </a:rPr>
              <a:t>請敘述其</a:t>
            </a:r>
            <a:r>
              <a:rPr sz="2000" b="1" spc="-15" dirty="0">
                <a:latin typeface="微軟正黑體"/>
                <a:cs typeface="微軟正黑體"/>
              </a:rPr>
              <a:t>所</a:t>
            </a:r>
            <a:r>
              <a:rPr sz="2000" b="1" dirty="0">
                <a:latin typeface="微軟正黑體"/>
                <a:cs typeface="微軟正黑體"/>
              </a:rPr>
              <a:t>代工</a:t>
            </a:r>
            <a:r>
              <a:rPr sz="2000" b="1" spc="-15" dirty="0">
                <a:latin typeface="微軟正黑體"/>
                <a:cs typeface="微軟正黑體"/>
              </a:rPr>
              <a:t>廠</a:t>
            </a:r>
            <a:r>
              <a:rPr sz="2000" b="1" dirty="0">
                <a:latin typeface="微軟正黑體"/>
                <a:cs typeface="微軟正黑體"/>
              </a:rPr>
              <a:t>為何</a:t>
            </a:r>
            <a:r>
              <a:rPr sz="2000" b="1" spc="-50" dirty="0">
                <a:latin typeface="微軟正黑體"/>
                <a:cs typeface="微軟正黑體"/>
              </a:rPr>
              <a:t>?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微軟正黑體"/>
                <a:cs typeface="微軟正黑體"/>
              </a:rPr>
              <a:t>	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349AE66B-3CDE-983B-896A-7A4FFBDD46FE}"/>
              </a:ext>
            </a:extLst>
          </p:cNvPr>
          <p:cNvSpPr txBox="1"/>
          <p:nvPr/>
        </p:nvSpPr>
        <p:spPr>
          <a:xfrm>
            <a:off x="1452530" y="1071546"/>
            <a:ext cx="9264594" cy="5648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廠房品質及生產設備</a:t>
            </a:r>
            <a:endParaRPr lang="en-US" altLang="zh-TW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altLang="zh-TW" sz="1500" b="1" spc="-10" dirty="0">
                <a:latin typeface="微軟正黑體"/>
                <a:cs typeface="微軟正黑體"/>
              </a:rPr>
              <a:t>(</a:t>
            </a:r>
            <a:r>
              <a:rPr lang="zh-TW" altLang="en-US" sz="1500" b="1" spc="-10" dirty="0">
                <a:solidFill>
                  <a:schemeClr val="bg1">
                    <a:lumMod val="65000"/>
                  </a:schemeClr>
                </a:solidFill>
                <a:latin typeface="微軟正黑體"/>
                <a:cs typeface="微軟正黑體"/>
              </a:rPr>
              <a:t>繳交簡報請將此說明刪除</a:t>
            </a:r>
            <a:r>
              <a:rPr lang="en-US" altLang="zh-TW" sz="1500" b="1" spc="-10" dirty="0">
                <a:solidFill>
                  <a:schemeClr val="bg1">
                    <a:lumMod val="65000"/>
                  </a:schemeClr>
                </a:solidFill>
                <a:latin typeface="微軟正黑體"/>
                <a:cs typeface="微軟正黑體"/>
              </a:rPr>
              <a:t>-</a:t>
            </a:r>
            <a:r>
              <a:rPr lang="zh-TW" altLang="en-US" sz="1500" b="1" spc="-10" dirty="0">
                <a:solidFill>
                  <a:schemeClr val="tx1"/>
                </a:solidFill>
                <a:latin typeface="微軟正黑體"/>
                <a:cs typeface="微軟正黑體"/>
              </a:rPr>
              <a:t>本項如非製造廠請改為申請者委託代工廠之製造能力分析，下方用詞請一併調整</a:t>
            </a:r>
            <a:r>
              <a:rPr lang="en-US" altLang="zh-TW" sz="1500" b="1" spc="-10" dirty="0">
                <a:latin typeface="微軟正黑體"/>
                <a:cs typeface="微軟正黑體"/>
              </a:rPr>
              <a:t>)</a:t>
            </a:r>
            <a:endParaRPr lang="zh-TW" altLang="en-US" sz="1500" dirty="0">
              <a:latin typeface="微軟正黑體"/>
              <a:cs typeface="微軟正黑體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C99E9262-9DF0-CBD3-477F-7B6983D625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0732" y="256773"/>
            <a:ext cx="1125812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廠商品項執行承接能力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及資源投入說明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5400" y="1066800"/>
            <a:ext cx="10057184" cy="48596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065" marR="5080" indent="-508000">
              <a:spcBef>
                <a:spcPts val="600"/>
              </a:spcBef>
            </a:pPr>
            <a:r>
              <a:rPr lang="zh-TW" altLang="en-US" sz="2000" b="1" spc="-15" dirty="0">
                <a:latin typeface="微軟正黑體"/>
                <a:cs typeface="微軟正黑體"/>
              </a:rPr>
              <a:t>二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sz="2000" b="1" spc="-15" dirty="0" err="1">
                <a:latin typeface="微軟正黑體"/>
                <a:cs typeface="微軟正黑體"/>
              </a:rPr>
              <a:t>請說明研發團隊、製造團隊、法規</a:t>
            </a:r>
            <a:r>
              <a:rPr sz="2000" b="1" spc="-15" dirty="0">
                <a:latin typeface="微軟正黑體"/>
                <a:cs typeface="微軟正黑體"/>
              </a:rPr>
              <a:t>/ </a:t>
            </a:r>
            <a:r>
              <a:rPr sz="2000" b="1" spc="-15" dirty="0" err="1">
                <a:latin typeface="微軟正黑體"/>
                <a:cs typeface="微軟正黑體"/>
              </a:rPr>
              <a:t>智財團隊等之專業能力及人力，</a:t>
            </a:r>
            <a:r>
              <a:rPr sz="2000" b="1" spc="-10" dirty="0" err="1">
                <a:latin typeface="微軟正黑體"/>
                <a:cs typeface="微軟正黑體"/>
              </a:rPr>
              <a:t>曾經研發或承接技術之實績</a:t>
            </a:r>
            <a:r>
              <a:rPr sz="2000" b="1" spc="-10" dirty="0">
                <a:latin typeface="微軟正黑體"/>
                <a:cs typeface="微軟正黑體"/>
              </a:rPr>
              <a:t>。</a:t>
            </a:r>
            <a:endParaRPr lang="en-US" sz="2000" b="1" spc="-10" dirty="0">
              <a:latin typeface="微軟正黑體"/>
              <a:cs typeface="微軟正黑體"/>
            </a:endParaRPr>
          </a:p>
          <a:p>
            <a:pPr marL="911860" indent="-391795">
              <a:spcBef>
                <a:spcPts val="600"/>
              </a:spcBef>
              <a:buAutoNum type="arabicParenBoth"/>
              <a:tabLst>
                <a:tab pos="911860" algn="l"/>
                <a:tab pos="3185795" algn="l"/>
                <a:tab pos="614489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廠商研發團隊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人廠商曾經研發過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項品</a:t>
            </a:r>
            <a:r>
              <a:rPr lang="zh-TW" altLang="en-US" sz="2000" b="1" u="none" spc="480" dirty="0"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latin typeface="微軟正黑體"/>
                <a:cs typeface="微軟正黑體"/>
              </a:rPr>
              <a:t>)</a:t>
            </a:r>
          </a:p>
          <a:p>
            <a:pPr marL="898525">
              <a:spcBef>
                <a:spcPts val="600"/>
              </a:spcBef>
              <a:tabLst>
                <a:tab pos="911860" algn="l"/>
                <a:tab pos="3185795" algn="l"/>
                <a:tab pos="614489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研發品項：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1860" indent="-391795">
              <a:spcBef>
                <a:spcPts val="600"/>
              </a:spcBef>
              <a:buAutoNum type="arabicParenBoth"/>
              <a:tabLst>
                <a:tab pos="911860" algn="l"/>
                <a:tab pos="267843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上市產品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spc="490" dirty="0"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latin typeface="微軟正黑體"/>
                <a:cs typeface="微軟正黑體"/>
              </a:rPr>
              <a:t>)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2494" indent="-391795">
              <a:spcBef>
                <a:spcPts val="600"/>
              </a:spcBef>
              <a:buAutoNum type="arabicParenBoth"/>
              <a:tabLst>
                <a:tab pos="912494" algn="l"/>
                <a:tab pos="267843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製造團隊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</a:t>
            </a:r>
            <a:endParaRPr lang="zh-TW" altLang="en-US" sz="2000" dirty="0">
              <a:latin typeface="微軟正黑體"/>
              <a:cs typeface="微軟正黑體"/>
            </a:endParaRPr>
          </a:p>
          <a:p>
            <a:pPr marL="912494" indent="-391795">
              <a:spcBef>
                <a:spcPts val="600"/>
              </a:spcBef>
              <a:buAutoNum type="arabicParenBoth"/>
              <a:tabLst>
                <a:tab pos="912494" algn="l"/>
                <a:tab pos="404876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廠商法</a:t>
            </a:r>
            <a:r>
              <a:rPr lang="zh-TW" altLang="en-US" sz="2000" b="1" spc="480" dirty="0">
                <a:latin typeface="微軟正黑體"/>
                <a:cs typeface="微軟正黑體"/>
              </a:rPr>
              <a:t>規</a:t>
            </a:r>
            <a:r>
              <a:rPr lang="en-US" altLang="zh-TW" sz="2000" b="1" dirty="0">
                <a:latin typeface="微軟正黑體"/>
                <a:cs typeface="微軟正黑體"/>
              </a:rPr>
              <a:t>/ </a:t>
            </a:r>
            <a:r>
              <a:rPr lang="zh-TW" altLang="en-US" sz="2000" b="1" dirty="0">
                <a:latin typeface="微軟正黑體"/>
                <a:cs typeface="微軟正黑體"/>
              </a:rPr>
              <a:t>智財團隊 </a:t>
            </a:r>
            <a:r>
              <a:rPr lang="zh-TW" altLang="en-US"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latin typeface="微軟正黑體"/>
                <a:cs typeface="微軟正黑體"/>
              </a:rPr>
              <a:t>人</a:t>
            </a:r>
            <a:endParaRPr sz="2000" dirty="0">
              <a:latin typeface="微軟正黑體"/>
              <a:cs typeface="微軟正黑體"/>
            </a:endParaRPr>
          </a:p>
          <a:p>
            <a:pPr>
              <a:spcBef>
                <a:spcPts val="600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2700">
              <a:spcBef>
                <a:spcPts val="600"/>
              </a:spcBef>
            </a:pPr>
            <a:r>
              <a:rPr lang="zh-TW" altLang="en-US" sz="2000" b="1" spc="-20" dirty="0">
                <a:latin typeface="微軟正黑體"/>
                <a:cs typeface="微軟正黑體"/>
              </a:rPr>
              <a:t>三</a:t>
            </a:r>
            <a:r>
              <a:rPr sz="2000" b="1" spc="-20" dirty="0">
                <a:latin typeface="微軟正黑體"/>
                <a:cs typeface="微軟正黑體"/>
              </a:rPr>
              <a:t>、</a:t>
            </a:r>
            <a:r>
              <a:rPr sz="2000" b="1" spc="-20" dirty="0" err="1">
                <a:latin typeface="微軟正黑體"/>
                <a:cs typeface="微軟正黑體"/>
              </a:rPr>
              <a:t>請說明廠商針對本項發產品、未來產品</a:t>
            </a:r>
            <a:r>
              <a:rPr lang="zh-TW" altLang="en-US" sz="2000" b="1" spc="-20" dirty="0">
                <a:latin typeface="微軟正黑體"/>
                <a:cs typeface="微軟正黑體"/>
              </a:rPr>
              <a:t>銷售標的國之</a:t>
            </a:r>
            <a:r>
              <a:rPr sz="2000" b="1" spc="-20" dirty="0" err="1">
                <a:latin typeface="微軟正黑體"/>
                <a:cs typeface="微軟正黑體"/>
              </a:rPr>
              <a:t>市場佈局及上市時程規劃</a:t>
            </a:r>
            <a:endParaRPr lang="en-US" sz="2000" b="1" spc="-20" dirty="0">
              <a:latin typeface="微軟正黑體"/>
              <a:cs typeface="微軟正黑體"/>
            </a:endParaRPr>
          </a:p>
          <a:p>
            <a:pPr marL="12700">
              <a:spcBef>
                <a:spcPts val="600"/>
              </a:spcBef>
            </a:pPr>
            <a:r>
              <a:rPr lang="en-US" altLang="zh-TW" sz="2000" b="1" spc="-20" dirty="0">
                <a:latin typeface="微軟正黑體"/>
                <a:cs typeface="微軟正黑體"/>
              </a:rPr>
              <a:t>(</a:t>
            </a:r>
            <a:r>
              <a:rPr lang="zh-TW" altLang="en-US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請呼應前面敘述包含國內外資訊</a:t>
            </a:r>
            <a:r>
              <a:rPr lang="en-US" altLang="zh-TW" sz="2000" b="1" spc="-20" dirty="0">
                <a:latin typeface="微軟正黑體"/>
                <a:cs typeface="微軟正黑體"/>
              </a:rPr>
              <a:t>)</a:t>
            </a:r>
            <a:endParaRPr sz="2000" dirty="0">
              <a:latin typeface="微軟正黑體"/>
              <a:cs typeface="微軟正黑體"/>
            </a:endParaRPr>
          </a:p>
          <a:p>
            <a:pPr>
              <a:spcBef>
                <a:spcPts val="600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3335">
              <a:spcBef>
                <a:spcPts val="600"/>
              </a:spcBef>
              <a:tabLst>
                <a:tab pos="279463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四</a:t>
            </a:r>
            <a:r>
              <a:rPr sz="2000" b="1" dirty="0">
                <a:latin typeface="微軟正黑體"/>
                <a:cs typeface="微軟正黑體"/>
              </a:rPr>
              <a:t>、中心研發團隊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latin typeface="Times New Roman"/>
                <a:cs typeface="Times New Roman"/>
              </a:rPr>
              <a:t> </a:t>
            </a:r>
            <a:r>
              <a:rPr sz="2000" b="1" u="none" spc="490" dirty="0">
                <a:latin typeface="微軟正黑體"/>
                <a:cs typeface="微軟正黑體"/>
              </a:rPr>
              <a:t>人</a:t>
            </a:r>
            <a:r>
              <a:rPr sz="2000" b="1" u="none" dirty="0">
                <a:latin typeface="微軟正黑體"/>
                <a:cs typeface="微軟正黑體"/>
              </a:rPr>
              <a:t>□ </a:t>
            </a:r>
            <a:r>
              <a:rPr sz="2000" b="1" u="none" spc="490" dirty="0">
                <a:latin typeface="微軟正黑體"/>
                <a:cs typeface="微軟正黑體"/>
              </a:rPr>
              <a:t>是</a:t>
            </a:r>
            <a:r>
              <a:rPr sz="2000" b="1" u="none" dirty="0">
                <a:latin typeface="微軟正黑體"/>
                <a:cs typeface="微軟正黑體"/>
              </a:rPr>
              <a:t>□ 否 </a:t>
            </a:r>
            <a:r>
              <a:rPr sz="2000" b="1" u="none" dirty="0" err="1">
                <a:latin typeface="微軟正黑體"/>
                <a:cs typeface="微軟正黑體"/>
              </a:rPr>
              <a:t>有相關研發經驗或技</a:t>
            </a:r>
            <a:r>
              <a:rPr sz="2000" b="1" u="none" spc="-15" dirty="0" err="1">
                <a:latin typeface="微軟正黑體"/>
                <a:cs typeface="微軟正黑體"/>
              </a:rPr>
              <a:t>術</a:t>
            </a:r>
            <a:r>
              <a:rPr sz="2000" b="1" u="none" dirty="0" err="1">
                <a:latin typeface="微軟正黑體"/>
                <a:cs typeface="微軟正黑體"/>
              </a:rPr>
              <a:t>支持</a:t>
            </a:r>
            <a:endParaRPr lang="en-US" altLang="zh-TW" sz="2000" b="1" dirty="0">
              <a:latin typeface="微軟正黑體"/>
              <a:cs typeface="微軟正黑體"/>
            </a:endParaRPr>
          </a:p>
          <a:p>
            <a:pPr marL="530225" algn="l">
              <a:spcBef>
                <a:spcPts val="600"/>
              </a:spcBef>
              <a:tabLst>
                <a:tab pos="2794635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研發經驗說明：</a:t>
            </a:r>
            <a:endParaRPr sz="2000" dirty="0">
              <a:latin typeface="微軟正黑體"/>
              <a:cs typeface="微軟正黑體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33D5A0CB-95B1-81A2-ABBB-53481E5A15AD}"/>
              </a:ext>
            </a:extLst>
          </p:cNvPr>
          <p:cNvSpPr txBox="1">
            <a:spLocks/>
          </p:cNvSpPr>
          <p:nvPr/>
        </p:nvSpPr>
        <p:spPr>
          <a:xfrm>
            <a:off x="860732" y="256773"/>
            <a:ext cx="1125812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zh-TW" altLang="en-US" spc="-10">
                <a:latin typeface="微軟正黑體" panose="020B0604030504040204" pitchFamily="34" charset="-120"/>
                <a:ea typeface="微軟正黑體" panose="020B0604030504040204" pitchFamily="34" charset="-120"/>
              </a:rPr>
              <a:t>柒、廠商品項執行承接能力及資源投入說明</a:t>
            </a:r>
            <a:endParaRPr lang="zh-TW" altLang="en-US"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8159115" cy="8917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065" marR="5080" indent="-508000">
              <a:lnSpc>
                <a:spcPct val="150000"/>
              </a:lnSpc>
              <a:spcBef>
                <a:spcPts val="95"/>
              </a:spcBef>
              <a:tabLst>
                <a:tab pos="2907665" algn="l"/>
                <a:tab pos="5105400" algn="l"/>
              </a:tabLst>
            </a:pPr>
            <a:r>
              <a:rPr lang="zh-TW" altLang="en-US" sz="2000" b="1" dirty="0">
                <a:latin typeface="微軟正黑體"/>
                <a:cs typeface="微軟正黑體"/>
              </a:rPr>
              <a:t>五</a:t>
            </a:r>
            <a:r>
              <a:rPr sz="2000" b="1" dirty="0">
                <a:latin typeface="微軟正黑體"/>
                <a:cs typeface="微軟正黑體"/>
              </a:rPr>
              <a:t>、請說明針對開發本</a:t>
            </a:r>
            <a:r>
              <a:rPr sz="2000" b="1" spc="-15" dirty="0">
                <a:latin typeface="微軟正黑體"/>
                <a:cs typeface="微軟正黑體"/>
              </a:rPr>
              <a:t>產</a:t>
            </a:r>
            <a:r>
              <a:rPr sz="2000" b="1" dirty="0">
                <a:latin typeface="微軟正黑體"/>
                <a:cs typeface="微軟正黑體"/>
              </a:rPr>
              <a:t>品的</a:t>
            </a:r>
            <a:r>
              <a:rPr sz="2000" b="1" spc="-15" dirty="0">
                <a:latin typeface="微軟正黑體"/>
                <a:cs typeface="微軟正黑體"/>
              </a:rPr>
              <a:t>財</a:t>
            </a:r>
            <a:r>
              <a:rPr sz="2000" b="1" dirty="0">
                <a:latin typeface="微軟正黑體"/>
                <a:cs typeface="微軟正黑體"/>
              </a:rPr>
              <a:t>務計</a:t>
            </a:r>
            <a:r>
              <a:rPr sz="2000" b="1" spc="-15" dirty="0">
                <a:latin typeface="微軟正黑體"/>
                <a:cs typeface="微軟正黑體"/>
              </a:rPr>
              <a:t>畫</a:t>
            </a:r>
            <a:r>
              <a:rPr sz="2000" b="1" dirty="0">
                <a:latin typeface="微軟正黑體"/>
                <a:cs typeface="微軟正黑體"/>
              </a:rPr>
              <a:t>，如</a:t>
            </a:r>
            <a:r>
              <a:rPr sz="2000" b="1" spc="-15" dirty="0">
                <a:latin typeface="微軟正黑體"/>
                <a:cs typeface="微軟正黑體"/>
              </a:rPr>
              <a:t>擬</a:t>
            </a:r>
            <a:r>
              <a:rPr sz="2000" b="1" dirty="0">
                <a:latin typeface="微軟正黑體"/>
                <a:cs typeface="微軟正黑體"/>
              </a:rPr>
              <a:t>投入</a:t>
            </a:r>
            <a:r>
              <a:rPr sz="2000" b="1" spc="-15" dirty="0">
                <a:latin typeface="微軟正黑體"/>
                <a:cs typeface="微軟正黑體"/>
              </a:rPr>
              <a:t>之</a:t>
            </a:r>
            <a:r>
              <a:rPr sz="2000" b="1" dirty="0">
                <a:latin typeface="微軟正黑體"/>
                <a:cs typeface="微軟正黑體"/>
              </a:rPr>
              <a:t>資金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sz="2000" b="1" dirty="0">
                <a:latin typeface="微軟正黑體"/>
                <a:cs typeface="微軟正黑體"/>
              </a:rPr>
              <a:t>人力</a:t>
            </a:r>
            <a:r>
              <a:rPr sz="2000" b="1" spc="-15" dirty="0">
                <a:latin typeface="微軟正黑體"/>
                <a:cs typeface="微軟正黑體"/>
              </a:rPr>
              <a:t>等</a:t>
            </a:r>
            <a:r>
              <a:rPr sz="2000" b="1" dirty="0">
                <a:latin typeface="微軟正黑體"/>
                <a:cs typeface="微軟正黑體"/>
              </a:rPr>
              <a:t>規劃</a:t>
            </a:r>
            <a:r>
              <a:rPr sz="2000" b="1" spc="-50" dirty="0">
                <a:latin typeface="微軟正黑體"/>
                <a:cs typeface="微軟正黑體"/>
              </a:rPr>
              <a:t>。</a:t>
            </a:r>
            <a:endParaRPr lang="en-US" sz="2000" b="1" spc="-50" dirty="0">
              <a:latin typeface="微軟正黑體"/>
              <a:cs typeface="微軟正黑體"/>
            </a:endParaRPr>
          </a:p>
          <a:p>
            <a:pPr marL="520065" marR="5080" indent="-508000">
              <a:lnSpc>
                <a:spcPct val="150000"/>
              </a:lnSpc>
              <a:spcBef>
                <a:spcPts val="95"/>
              </a:spcBef>
              <a:tabLst>
                <a:tab pos="2907665" algn="l"/>
                <a:tab pos="5105400" algn="l"/>
              </a:tabLst>
            </a:pPr>
            <a:r>
              <a:rPr lang="en-US" altLang="zh-TW" sz="2000" b="1" spc="-50" dirty="0">
                <a:solidFill>
                  <a:srgbClr val="FF0000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spc="-50" dirty="0">
                <a:solidFill>
                  <a:srgbClr val="FF0000"/>
                </a:solidFill>
                <a:latin typeface="微軟正黑體"/>
                <a:cs typeface="微軟正黑體"/>
              </a:rPr>
              <a:t>除圖示外請一併標註文字說明</a:t>
            </a:r>
            <a:r>
              <a:rPr lang="en-US" altLang="zh-TW" sz="2000" b="1" spc="-50" dirty="0">
                <a:solidFill>
                  <a:srgbClr val="FF0000"/>
                </a:solidFill>
                <a:latin typeface="微軟正黑體"/>
                <a:cs typeface="微軟正黑體"/>
              </a:rPr>
              <a:t>)</a:t>
            </a:r>
            <a:endParaRPr sz="20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95604" y="3143248"/>
            <a:ext cx="5486400" cy="3331845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3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微軟正黑體"/>
                <a:cs typeface="微軟正黑體"/>
              </a:rPr>
              <a:t>是否於此貼上財務規劃環圓圖 / 圓形圖</a:t>
            </a:r>
            <a:endParaRPr sz="1800" dirty="0">
              <a:latin typeface="微軟正黑體"/>
              <a:cs typeface="微軟正黑體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92B8F75F-7B22-1A5B-5240-1E0202916328}"/>
              </a:ext>
            </a:extLst>
          </p:cNvPr>
          <p:cNvSpPr txBox="1">
            <a:spLocks/>
          </p:cNvSpPr>
          <p:nvPr/>
        </p:nvSpPr>
        <p:spPr>
          <a:xfrm>
            <a:off x="860732" y="256773"/>
            <a:ext cx="1125812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zh-TW" altLang="en-US" spc="-10">
                <a:latin typeface="微軟正黑體" panose="020B0604030504040204" pitchFamily="34" charset="-120"/>
                <a:ea typeface="微軟正黑體" panose="020B0604030504040204" pitchFamily="34" charset="-120"/>
              </a:rPr>
              <a:t>柒、廠商品項執行承接能力及資源投入說明</a:t>
            </a:r>
            <a:endParaRPr lang="zh-TW" altLang="en-US"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5D64E39-3590-FA92-3045-71D5530CF4FC}"/>
              </a:ext>
            </a:extLst>
          </p:cNvPr>
          <p:cNvSpPr txBox="1"/>
          <p:nvPr/>
        </p:nvSpPr>
        <p:spPr>
          <a:xfrm>
            <a:off x="1452530" y="2071678"/>
            <a:ext cx="93583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參考範例：</a:t>
            </a:r>
            <a:r>
              <a:rPr lang="zh-TW" altLang="en-US" dirty="0"/>
              <a:t>繳交簡報請將此說明刪除</a:t>
            </a:r>
            <a:endParaRPr lang="en-US" altLang="zh-TW" dirty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預計投入研發 </a:t>
            </a:r>
            <a:r>
              <a:rPr lang="en-US" altLang="zh-TW" dirty="0">
                <a:solidFill>
                  <a:srgbClr val="FF0000"/>
                </a:solidFill>
              </a:rPr>
              <a:t>(XXXX</a:t>
            </a:r>
            <a:r>
              <a:rPr lang="zh-TW" altLang="en-US" dirty="0">
                <a:solidFill>
                  <a:srgbClr val="FF0000"/>
                </a:solidFill>
              </a:rPr>
              <a:t>適應症</a:t>
            </a:r>
            <a:r>
              <a:rPr lang="en-US" altLang="zh-TW" dirty="0">
                <a:solidFill>
                  <a:srgbClr val="FF0000"/>
                </a:solidFill>
              </a:rPr>
              <a:t>)OO</a:t>
            </a:r>
            <a:r>
              <a:rPr lang="zh-TW" altLang="en-US" dirty="0">
                <a:solidFill>
                  <a:srgbClr val="FF0000"/>
                </a:solidFill>
              </a:rPr>
              <a:t>品項，共計 </a:t>
            </a:r>
            <a:r>
              <a:rPr lang="en-US" altLang="zh-TW" dirty="0">
                <a:solidFill>
                  <a:srgbClr val="FF0000"/>
                </a:solidFill>
              </a:rPr>
              <a:t>OO</a:t>
            </a:r>
            <a:r>
              <a:rPr lang="zh-TW" altLang="en-US" dirty="0">
                <a:solidFill>
                  <a:srgbClr val="FF0000"/>
                </a:solidFill>
              </a:rPr>
              <a:t> 元，包含</a:t>
            </a:r>
            <a:r>
              <a:rPr lang="en-US" altLang="zh-TW" dirty="0">
                <a:solidFill>
                  <a:srgbClr val="FF0000"/>
                </a:solidFill>
              </a:rPr>
              <a:t>BE</a:t>
            </a:r>
            <a:r>
              <a:rPr lang="zh-TW" altLang="en-US" dirty="0">
                <a:solidFill>
                  <a:srgbClr val="FF0000"/>
                </a:solidFill>
              </a:rPr>
              <a:t>試驗</a:t>
            </a:r>
            <a:r>
              <a:rPr lang="en-US" altLang="zh-TW" dirty="0">
                <a:solidFill>
                  <a:srgbClr val="FF0000"/>
                </a:solidFill>
              </a:rPr>
              <a:t>OO</a:t>
            </a:r>
            <a:r>
              <a:rPr lang="zh-TW" altLang="en-US" dirty="0">
                <a:solidFill>
                  <a:srgbClr val="FF0000"/>
                </a:solidFill>
              </a:rPr>
              <a:t>元，查驗登記</a:t>
            </a:r>
            <a:r>
              <a:rPr lang="en-US" altLang="zh-TW" dirty="0">
                <a:solidFill>
                  <a:srgbClr val="FF0000"/>
                </a:solidFill>
              </a:rPr>
              <a:t>OO</a:t>
            </a:r>
            <a:r>
              <a:rPr lang="zh-TW" altLang="en-US" dirty="0">
                <a:solidFill>
                  <a:srgbClr val="FF0000"/>
                </a:solidFill>
              </a:rPr>
              <a:t>元</a:t>
            </a:r>
            <a:r>
              <a:rPr lang="en-US" altLang="zh-TW" dirty="0">
                <a:solidFill>
                  <a:srgbClr val="FF0000"/>
                </a:solidFill>
              </a:rPr>
              <a:t>…</a:t>
            </a:r>
            <a:r>
              <a:rPr lang="zh-TW" altLang="en-US" dirty="0">
                <a:solidFill>
                  <a:srgbClr val="FF0000"/>
                </a:solidFill>
              </a:rPr>
              <a:t>，與其他投入費用</a:t>
            </a:r>
            <a:r>
              <a:rPr lang="en-US" altLang="zh-TW" dirty="0">
                <a:solidFill>
                  <a:srgbClr val="FF0000"/>
                </a:solidFill>
              </a:rPr>
              <a:t>OO</a:t>
            </a:r>
            <a:r>
              <a:rPr lang="zh-TW" altLang="en-US" dirty="0">
                <a:solidFill>
                  <a:srgbClr val="FF0000"/>
                </a:solidFill>
              </a:rPr>
              <a:t>元。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53000" y="19071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捌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時程規劃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96261"/>
            <a:ext cx="18072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計畫甘特圖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47702"/>
              </p:ext>
            </p:extLst>
          </p:nvPr>
        </p:nvGraphicFramePr>
        <p:xfrm>
          <a:off x="1332000" y="1620000"/>
          <a:ext cx="10584815" cy="4698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民國(年)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altLang="zh-TW" sz="1800" b="1" spc="-25" dirty="0">
                          <a:latin typeface="微軟正黑體"/>
                          <a:cs typeface="微軟正黑體"/>
                        </a:rPr>
                        <a:t>115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4">
                <a:tc gridSpan="2">
                  <a:txBody>
                    <a:bodyPr/>
                    <a:lstStyle/>
                    <a:p>
                      <a:pPr marL="122809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執行項目/月份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6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7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8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9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10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 rowSpan="5">
                  <a:txBody>
                    <a:bodyPr/>
                    <a:lstStyle/>
                    <a:p>
                      <a:pPr marL="387350">
                        <a:lnSpc>
                          <a:spcPct val="9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重點工作分項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原料藥與對照藥物分析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4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賦形劑分析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88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配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方製程研究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安定性試驗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實驗室量產研究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2430">
                <a:tc>
                  <a:txBody>
                    <a:bodyPr/>
                    <a:lstStyle/>
                    <a:p>
                      <a:pPr marL="373380">
                        <a:lnSpc>
                          <a:spcPct val="90000"/>
                        </a:lnSpc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預期產出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365125" indent="-252729">
                        <a:lnSpc>
                          <a:spcPct val="100000"/>
                        </a:lnSpc>
                        <a:buAutoNum type="arabicPeriod"/>
                        <a:tabLst>
                          <a:tab pos="365125" algn="l"/>
                        </a:tabLst>
                      </a:pP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產品開發規劃報告: </a:t>
                      </a:r>
                      <a:r>
                        <a:rPr sz="1800" dirty="0">
                          <a:latin typeface="微軟正黑體"/>
                          <a:cs typeface="微軟正黑體"/>
                        </a:rPr>
                        <a:t>原料藥與對照藥物分析，</a:t>
                      </a:r>
                      <a:r>
                        <a:rPr sz="1800" b="1" dirty="0">
                          <a:latin typeface="微軟正黑體"/>
                          <a:cs typeface="微軟正黑體"/>
                        </a:rPr>
                        <a:t>研擬產品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Paragraph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IV</a:t>
                      </a: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配方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  <a:p>
                      <a:pPr marL="365125" marR="323850" indent="-252729">
                        <a:lnSpc>
                          <a:spcPct val="150000"/>
                        </a:lnSpc>
                        <a:buAutoNum type="arabicPeriod"/>
                        <a:tabLst>
                          <a:tab pos="2273935" algn="l"/>
                        </a:tabLst>
                      </a:pPr>
                      <a:r>
                        <a:rPr sz="1800" b="1" spc="-15" dirty="0" err="1">
                          <a:latin typeface="微軟正黑體"/>
                          <a:cs typeface="微軟正黑體"/>
                        </a:rPr>
                        <a:t>藥品</a:t>
                      </a: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配</a:t>
                      </a:r>
                      <a:r>
                        <a:rPr sz="1800" b="1" spc="-15" dirty="0" err="1">
                          <a:latin typeface="微軟正黑體"/>
                          <a:cs typeface="微軟正黑體"/>
                        </a:rPr>
                        <a:t>方開發報告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: </a:t>
                      </a:r>
                      <a:r>
                        <a:rPr sz="1800" dirty="0" err="1">
                          <a:latin typeface="微軟正黑體"/>
                          <a:cs typeface="微軟正黑體"/>
                        </a:rPr>
                        <a:t>賦形劑分析</a:t>
                      </a:r>
                      <a:r>
                        <a:rPr sz="1800" dirty="0">
                          <a:latin typeface="微軟正黑體"/>
                          <a:cs typeface="微軟正黑體"/>
                        </a:rPr>
                        <a:t>，</a:t>
                      </a:r>
                      <a:r>
                        <a:rPr lang="zh-TW" altLang="en-US" sz="18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配</a:t>
                      </a:r>
                      <a:r>
                        <a:rPr sz="1800" dirty="0" err="1">
                          <a:latin typeface="微軟正黑體"/>
                          <a:cs typeface="微軟正黑體"/>
                        </a:rPr>
                        <a:t>方製程研究，安定性試驗以及實驗室量產製程，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解決製程困</a:t>
                      </a: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	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難，確認</a:t>
                      </a: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配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方可行性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EC67784F-EA45-38A3-242A-1A1C5ED3CE9F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64303" y="125140"/>
            <a:ext cx="226314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玖</a:t>
            </a:r>
            <a:r>
              <a:rPr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、總結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18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73504" y="990272"/>
          <a:ext cx="11033125" cy="51200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0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02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項目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結果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藥技中心整理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品項評估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廠商提供資料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757555" marR="635635" indent="-11430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廠房品質及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生產設備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927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2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3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品項承接能力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232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經濟貢獻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財務規劃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88" y="1921761"/>
            <a:ext cx="5410867" cy="37146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1371F-84A1-2BF3-B82A-37616FFC6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3972CB7D-E08F-22D6-BD8B-A07B09E49B2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2</a:t>
            </a:fld>
            <a:endParaRPr spc="-2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4927896-6D05-5167-92A2-64BF4ABD903A}"/>
              </a:ext>
            </a:extLst>
          </p:cNvPr>
          <p:cNvSpPr txBox="1"/>
          <p:nvPr/>
        </p:nvSpPr>
        <p:spPr>
          <a:xfrm>
            <a:off x="3810000" y="1323100"/>
            <a:ext cx="8292600" cy="4969053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-5" dirty="0">
                <a:latin typeface="微軟正黑體"/>
                <a:cs typeface="微軟正黑體"/>
              </a:rPr>
              <a:t>壹、 </a:t>
            </a:r>
            <a:r>
              <a:rPr sz="2400" b="1" spc="-5" dirty="0" err="1">
                <a:latin typeface="微軟正黑體"/>
                <a:cs typeface="微軟正黑體"/>
              </a:rPr>
              <a:t>廠商基本資料</a:t>
            </a:r>
            <a:r>
              <a:rPr lang="en-US" sz="2400" b="1" spc="-5" dirty="0">
                <a:latin typeface="微軟正黑體"/>
                <a:cs typeface="微軟正黑體"/>
              </a:rPr>
              <a:t> </a:t>
            </a: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320" dirty="0">
                <a:latin typeface="微軟正黑體"/>
                <a:cs typeface="微軟正黑體"/>
              </a:rPr>
              <a:t>貳、</a:t>
            </a:r>
            <a:r>
              <a:rPr lang="zh-TW" altLang="en-US" sz="2400" b="1" spc="320" dirty="0">
                <a:latin typeface="微軟正黑體"/>
                <a:cs typeface="微軟正黑體"/>
              </a:rPr>
              <a:t>計畫目的</a:t>
            </a:r>
            <a:endParaRPr lang="en-US" altLang="zh-TW" sz="2400" b="1" spc="-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85" dirty="0">
                <a:latin typeface="微軟正黑體"/>
                <a:cs typeface="微軟正黑體"/>
              </a:rPr>
              <a:t>參、</a:t>
            </a:r>
            <a:r>
              <a:rPr lang="zh-TW" altLang="en-US" sz="2400" b="1" spc="85" dirty="0">
                <a:latin typeface="微軟正黑體"/>
                <a:cs typeface="微軟正黑體"/>
              </a:rPr>
              <a:t> 申請品項及介紹</a:t>
            </a: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65">
                <a:latin typeface="微軟正黑體"/>
                <a:cs typeface="微軟正黑體"/>
              </a:rPr>
              <a:t>肆、 技術</a:t>
            </a:r>
            <a:r>
              <a:rPr lang="zh-TW" altLang="en-US" sz="2400" b="1" spc="165" dirty="0">
                <a:latin typeface="微軟正黑體"/>
                <a:cs typeface="微軟正黑體"/>
              </a:rPr>
              <a:t>困難度</a:t>
            </a:r>
            <a:r>
              <a:rPr lang="zh-TW" altLang="en-US" sz="2400" b="1" spc="-35" dirty="0">
                <a:latin typeface="微軟正黑體"/>
                <a:cs typeface="微軟正黑體"/>
              </a:rPr>
              <a:t> </a:t>
            </a:r>
            <a:endParaRPr lang="en-US" altLang="zh-TW" sz="2400" b="1" spc="-3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75" dirty="0">
                <a:latin typeface="微軟正黑體"/>
                <a:cs typeface="微軟正黑體"/>
              </a:rPr>
              <a:t>伍、 專利現況及佈局 </a:t>
            </a:r>
            <a:r>
              <a:rPr lang="zh-TW" altLang="en-US" sz="2400" b="1" spc="-35" dirty="0">
                <a:latin typeface="微軟正黑體"/>
                <a:cs typeface="微軟正黑體"/>
              </a:rPr>
              <a:t> </a:t>
            </a:r>
            <a:endParaRPr lang="en-US" altLang="zh-TW" sz="2400" b="1" spc="-3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dirty="0">
                <a:latin typeface="微軟正黑體"/>
                <a:cs typeface="微軟正黑體"/>
              </a:rPr>
              <a:t>陸</a:t>
            </a:r>
            <a:r>
              <a:rPr lang="zh-TW" altLang="en-US" sz="2400" b="1" spc="35" dirty="0">
                <a:latin typeface="微軟正黑體"/>
                <a:cs typeface="微軟正黑體"/>
              </a:rPr>
              <a:t> </a:t>
            </a:r>
            <a:r>
              <a:rPr lang="zh-TW" altLang="en-US" sz="2400" b="1" dirty="0">
                <a:latin typeface="微軟正黑體"/>
                <a:cs typeface="微軟正黑體"/>
              </a:rPr>
              <a:t>、</a:t>
            </a:r>
            <a:r>
              <a:rPr lang="zh-TW" altLang="en-US" sz="2400" b="1" spc="40" dirty="0">
                <a:latin typeface="微軟正黑體"/>
                <a:cs typeface="微軟正黑體"/>
              </a:rPr>
              <a:t> </a:t>
            </a:r>
            <a:r>
              <a:rPr lang="zh-TW" altLang="en-US" sz="2400" b="1" dirty="0">
                <a:latin typeface="微軟正黑體"/>
                <a:cs typeface="微軟正黑體"/>
              </a:rPr>
              <a:t>市場</a:t>
            </a:r>
            <a:r>
              <a:rPr lang="zh-TW" altLang="en-US" sz="2400" b="1" spc="40" dirty="0">
                <a:latin typeface="微軟正黑體"/>
                <a:cs typeface="微軟正黑體"/>
              </a:rPr>
              <a:t>競爭力及效益</a:t>
            </a:r>
            <a:r>
              <a:rPr lang="zh-TW" altLang="en-US" sz="2400" b="1" spc="-50" dirty="0">
                <a:latin typeface="微軟正黑體"/>
                <a:cs typeface="微軟正黑體"/>
              </a:rPr>
              <a:t>  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柒 、 廠商品項承接能力及資源投入說明</a:t>
            </a:r>
            <a:endParaRPr lang="en-US" altLang="zh-TW" sz="2400" b="1" spc="-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捌 、 </a:t>
            </a:r>
            <a:r>
              <a:rPr lang="zh-TW" altLang="en-US" sz="2400" b="1" spc="-50" dirty="0">
                <a:latin typeface="微軟正黑體"/>
                <a:cs typeface="微軟正黑體"/>
              </a:rPr>
              <a:t>時程規劃 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515" dirty="0">
                <a:latin typeface="微軟正黑體"/>
                <a:cs typeface="微軟正黑體"/>
              </a:rPr>
              <a:t>玖</a:t>
            </a:r>
            <a:r>
              <a:rPr lang="zh-TW" altLang="en-US" sz="2400" b="1" dirty="0">
                <a:latin typeface="微軟正黑體"/>
                <a:cs typeface="微軟正黑體"/>
              </a:rPr>
              <a:t>、 </a:t>
            </a:r>
            <a:r>
              <a:rPr lang="zh-TW" altLang="en-US" sz="2400" b="1" spc="440" dirty="0">
                <a:latin typeface="微軟正黑體"/>
                <a:cs typeface="微軟正黑體"/>
              </a:rPr>
              <a:t>總</a:t>
            </a:r>
            <a:r>
              <a:rPr lang="zh-TW" altLang="en-US" sz="2400" b="1" spc="-50" dirty="0">
                <a:latin typeface="微軟正黑體"/>
                <a:cs typeface="微軟正黑體"/>
              </a:rPr>
              <a:t>結 </a:t>
            </a:r>
            <a:endParaRPr lang="zh-TW" altLang="en-US" sz="2400" dirty="0">
              <a:latin typeface="微軟正黑體"/>
              <a:cs typeface="微軟正黑體"/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id="{5CBEECC6-5502-89E4-A7D0-751568F0D7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191000" y="189850"/>
            <a:ext cx="22631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簡報大綱</a:t>
            </a:r>
          </a:p>
        </p:txBody>
      </p:sp>
    </p:spTree>
    <p:extLst>
      <p:ext uri="{BB962C8B-B14F-4D97-AF65-F5344CB8AC3E}">
        <p14:creationId xmlns:p14="http://schemas.microsoft.com/office/powerpoint/2010/main" val="3936123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7BC0-7803-8960-F678-AB437BF80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8F55026-1D20-4A64-E473-FCD57703A44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3</a:t>
            </a:fld>
            <a:endParaRPr spc="-25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B1854C6-A2E4-00B9-A50C-53A88374B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137400"/>
              </p:ext>
            </p:extLst>
          </p:nvPr>
        </p:nvGraphicFramePr>
        <p:xfrm>
          <a:off x="1333404" y="1080000"/>
          <a:ext cx="9525192" cy="4779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2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公司名稱</a:t>
                      </a:r>
                      <a:endParaRPr sz="2000" spc="-2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資本額</a:t>
                      </a:r>
                      <a:r>
                        <a:rPr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3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員工人數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前一年度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營業額</a:t>
                      </a:r>
                      <a:endParaRPr lang="en-US" sz="2000" spc="-25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公司登記地址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製造廠地址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研發能量(可複選)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055370" algn="l"/>
                          <a:tab pos="2224405" algn="l"/>
                          <a:tab pos="339344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學名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原料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○特殊產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製造劑型(可複選)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60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半固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液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 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針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</a:t>
                      </a:r>
                      <a:endParaRPr lang="en-US" sz="2000" spc="-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en-US" sz="2000" spc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非無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菌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○空膠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囊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主要產品項目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特殊產品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20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若無則填：無</a:t>
                      </a:r>
                      <a:endParaRPr sz="2000" dirty="0">
                        <a:solidFill>
                          <a:schemeClr val="bg1">
                            <a:lumMod val="6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52800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</p:spTree>
    <p:extLst>
      <p:ext uri="{BB962C8B-B14F-4D97-AF65-F5344CB8AC3E}">
        <p14:creationId xmlns:p14="http://schemas.microsoft.com/office/powerpoint/2010/main" val="67725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9000" y="152400"/>
            <a:ext cx="554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10050412" cy="5997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628775" algn="l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400" b="1" spc="-10" dirty="0">
                <a:latin typeface="微軟正黑體" pitchFamily="34" charset="-120"/>
                <a:ea typeface="微軟正黑體" pitchFamily="34" charset="-120"/>
                <a:cs typeface="微軟正黑體"/>
              </a:rPr>
              <a:t>、</a:t>
            </a:r>
            <a:r>
              <a:rPr sz="2400" b="1" spc="-10" dirty="0" err="1">
                <a:latin typeface="微軟正黑體" pitchFamily="34" charset="-120"/>
                <a:ea typeface="微軟正黑體" pitchFamily="34" charset="-120"/>
                <a:cs typeface="微軟正黑體"/>
              </a:rPr>
              <a:t>計畫實施內容</a:t>
            </a:r>
            <a:endParaRPr lang="en-US" sz="2400" b="1" spc="-10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R="1628775" algn="l">
              <a:lnSpc>
                <a:spcPct val="100000"/>
              </a:lnSpc>
              <a:spcBef>
                <a:spcPts val="105"/>
              </a:spcBef>
            </a:pPr>
            <a:r>
              <a:rPr lang="zh-TW" altLang="en-US" sz="2400" dirty="0">
                <a:latin typeface="微軟正黑體" pitchFamily="34" charset="-120"/>
                <a:ea typeface="微軟正黑體" pitchFamily="34" charset="-120"/>
                <a:cs typeface="微軟正黑體"/>
              </a:rPr>
              <a:t>       </a:t>
            </a:r>
            <a:r>
              <a:rPr lang="zh-TW" altLang="en-US" sz="20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學名藥品開發預計執行以下項目：</a:t>
            </a:r>
            <a:endParaRPr sz="2000" b="1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883285" algn="l"/>
              </a:tabLst>
            </a:pPr>
            <a:r>
              <a:rPr lang="zh-TW" altLang="en-US" sz="2000" b="1" spc="-10" dirty="0">
                <a:latin typeface="微軟正黑體" pitchFamily="34" charset="-120"/>
                <a:ea typeface="微軟正黑體" pitchFamily="34" charset="-120"/>
                <a:cs typeface="微軟正黑體"/>
              </a:rPr>
              <a:t>配</a:t>
            </a:r>
            <a:r>
              <a:rPr sz="2000" b="1" spc="-10" dirty="0" err="1">
                <a:latin typeface="微軟正黑體" pitchFamily="34" charset="-120"/>
                <a:ea typeface="微軟正黑體" pitchFamily="34" charset="-120"/>
                <a:cs typeface="微軟正黑體"/>
              </a:rPr>
              <a:t>方製程開發</a:t>
            </a:r>
            <a:endParaRPr lang="en-US" sz="2000" b="1" spc="-10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b="1" spc="-25" dirty="0">
                <a:latin typeface="微軟正黑體" pitchFamily="34" charset="-120"/>
                <a:ea typeface="微軟正黑體" pitchFamily="34" charset="-120"/>
              </a:rPr>
              <a:t>        </a:t>
            </a:r>
            <a:r>
              <a:rPr lang="zh-TW" altLang="en-US" sz="2000" spc="-25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確認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配方比例及製程。</a:t>
            </a:r>
            <a:endParaRPr lang="en-US" altLang="zh-TW" sz="2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例如：溶離試驗</a:t>
            </a:r>
            <a:r>
              <a:rPr lang="en-US" altLang="zh-TW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關鍵溶媒</a:t>
            </a:r>
            <a:r>
              <a:rPr lang="en-US" altLang="zh-TW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)f2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值</a:t>
            </a:r>
            <a:r>
              <a:rPr lang="en-US" altLang="zh-TW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以上或</a:t>
            </a:r>
            <a:r>
              <a:rPr lang="en-US" altLang="zh-TW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分鐘藥物釋放率大於</a:t>
            </a:r>
            <a:r>
              <a:rPr lang="en-US" altLang="zh-TW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85%</a:t>
            </a:r>
            <a:endParaRPr sz="2000" b="1" dirty="0">
              <a:solidFill>
                <a:srgbClr val="00B050"/>
              </a:solidFill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 startAt="2"/>
              <a:tabLst>
                <a:tab pos="883285" algn="l"/>
              </a:tabLst>
            </a:pPr>
            <a:r>
              <a:rPr sz="2000" b="1" spc="-10" dirty="0">
                <a:latin typeface="微軟正黑體" pitchFamily="34" charset="-120"/>
                <a:ea typeface="微軟正黑體" pitchFamily="34" charset="-120"/>
                <a:cs typeface="微軟正黑體"/>
              </a:rPr>
              <a:t>分析方法開發及確效</a:t>
            </a:r>
            <a:br>
              <a:rPr lang="en-US" sz="2000" b="1" spc="-10" dirty="0">
                <a:latin typeface="微軟正黑體" pitchFamily="34" charset="-120"/>
                <a:ea typeface="微軟正黑體" pitchFamily="34" charset="-120"/>
                <a:cs typeface="微軟正黑體"/>
              </a:rPr>
            </a:br>
            <a:r>
              <a:rPr lang="zh-TW" altLang="en-US" sz="2000" spc="-1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完成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原料藥分析方法開發及預確效。</a:t>
            </a:r>
            <a:endParaRPr lang="en-US" altLang="zh-TW" sz="2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 成品分析方法開發。</a:t>
            </a:r>
            <a:endParaRPr lang="en-US" altLang="zh-TW" sz="2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950595" indent="-45720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 </a:t>
            </a:r>
            <a:r>
              <a:rPr lang="zh-TW" altLang="en-US" sz="2000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例如：分析方法預確效符合規格</a:t>
            </a:r>
            <a:endParaRPr lang="en-US" altLang="en-US" sz="2000" b="1" dirty="0">
              <a:solidFill>
                <a:srgbClr val="00B05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883285" indent="-38989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 startAt="2"/>
              <a:tabLst>
                <a:tab pos="883285" algn="l"/>
              </a:tabLst>
            </a:pPr>
            <a:r>
              <a:rPr lang="zh-TW" altLang="en-US" sz="2000" b="1" spc="-15" dirty="0">
                <a:latin typeface="微軟正黑體" pitchFamily="34" charset="-120"/>
                <a:ea typeface="微軟正黑體" pitchFamily="34" charset="-120"/>
                <a:cs typeface="微軟正黑體"/>
              </a:rPr>
              <a:t>批次量產配方及製程研究</a:t>
            </a:r>
            <a:endParaRPr lang="zh-TW" altLang="en-US" sz="2000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L="883285" indent="-38989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dirty="0"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批量放大製程設計與評估。</a:t>
            </a:r>
            <a:endParaRPr lang="en-US" altLang="zh-TW" sz="2000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883285" indent="-38989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一個月加速安定性試驗。</a:t>
            </a:r>
            <a:r>
              <a:rPr lang="zh-TW" altLang="en-US" sz="2000" dirty="0">
                <a:solidFill>
                  <a:srgbClr val="FF0000"/>
                </a:solidFill>
              </a:rPr>
              <a:t> </a:t>
            </a:r>
            <a:endParaRPr lang="en-US" altLang="zh-TW" sz="2000" dirty="0">
              <a:solidFill>
                <a:srgbClr val="FF0000"/>
              </a:solidFill>
            </a:endParaRPr>
          </a:p>
          <a:p>
            <a:pPr marL="883285" indent="-389890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tabLst>
                <a:tab pos="883285" algn="l"/>
              </a:tabLst>
            </a:pPr>
            <a:r>
              <a:rPr lang="zh-TW" altLang="en-US" sz="20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      </a:t>
            </a:r>
            <a:r>
              <a:rPr lang="zh-TW" altLang="en-US" sz="2000" b="1" dirty="0">
                <a:solidFill>
                  <a:srgbClr val="00B050"/>
                </a:solidFill>
                <a:latin typeface="微軟正黑體" pitchFamily="34" charset="-120"/>
                <a:ea typeface="微軟正黑體" pitchFamily="34" charset="-120"/>
              </a:rPr>
              <a:t>例如：一個月加速安定性試驗</a:t>
            </a:r>
            <a:r>
              <a:rPr lang="zh-TW" altLang="en-US" sz="2000" b="1" dirty="0">
                <a:solidFill>
                  <a:srgbClr val="00B05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0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含量、不純物及溶離試驗結果符合規格</a:t>
            </a:r>
            <a:endParaRPr lang="en-US" sz="2000" b="1" spc="-5" dirty="0">
              <a:solidFill>
                <a:srgbClr val="00B050"/>
              </a:solidFill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tabLst>
                <a:tab pos="883285" algn="l"/>
              </a:tabLst>
            </a:pP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1C704-9D36-A5D0-8E64-887BB22AD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0EF572E-74B5-96EF-90AE-0F4C2E706E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57600" y="152400"/>
            <a:ext cx="55530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申請品項及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959702F-9FA1-9C53-ECF1-468DF97123C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5</a:t>
            </a:fld>
            <a:endParaRPr spc="-25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EEA352A5-9B86-3067-496D-920C65012B4E}"/>
              </a:ext>
            </a:extLst>
          </p:cNvPr>
          <p:cNvSpPr txBox="1"/>
          <p:nvPr/>
        </p:nvSpPr>
        <p:spPr>
          <a:xfrm>
            <a:off x="1295399" y="1328811"/>
            <a:ext cx="403860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z="2000" b="1" spc="-15" dirty="0">
                <a:latin typeface="微軟正黑體"/>
                <a:cs typeface="微軟正黑體"/>
              </a:rPr>
              <a:t>一</a:t>
            </a:r>
            <a:r>
              <a:rPr sz="2000" b="1" spc="-15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5" dirty="0">
                <a:latin typeface="微軟正黑體"/>
                <a:cs typeface="微軟正黑體"/>
              </a:rPr>
              <a:t>品項名稱</a:t>
            </a:r>
            <a:r>
              <a:rPr lang="en-US" altLang="zh-TW" sz="2000" b="1" spc="-15" dirty="0">
                <a:latin typeface="微軟正黑體"/>
                <a:cs typeface="微軟正黑體"/>
              </a:rPr>
              <a:t>(</a:t>
            </a:r>
            <a:r>
              <a:rPr lang="zh-TW" altLang="en-US" sz="2000" b="1" spc="-15" dirty="0">
                <a:latin typeface="微軟正黑體"/>
                <a:cs typeface="微軟正黑體"/>
              </a:rPr>
              <a:t>含結構式</a:t>
            </a:r>
            <a:r>
              <a:rPr lang="en-US" altLang="zh-TW" sz="2000" b="1" spc="-15" dirty="0">
                <a:latin typeface="微軟正黑體"/>
                <a:cs typeface="微軟正黑體"/>
              </a:rPr>
              <a:t>)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408BEF2A-E2F5-6933-D92F-C7146BEC2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582415"/>
              </p:ext>
            </p:extLst>
          </p:nvPr>
        </p:nvGraphicFramePr>
        <p:xfrm>
          <a:off x="1524000" y="3041104"/>
          <a:ext cx="8646795" cy="312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2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3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5" dirty="0">
                          <a:latin typeface="微軟正黑體"/>
                          <a:cs typeface="微軟正黑體"/>
                        </a:rPr>
                        <a:t>結構式：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5" dirty="0">
                          <a:latin typeface="微軟正黑體"/>
                          <a:cs typeface="微軟正黑體"/>
                        </a:rPr>
                        <a:t>分子量：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spc="145" dirty="0">
                          <a:latin typeface="微軟正黑體"/>
                          <a:cs typeface="微軟正黑體"/>
                        </a:rPr>
                        <a:t>外觀: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lang="zh-TW" altLang="en-US" sz="2000" b="1" spc="-2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溶解度</a:t>
                      </a:r>
                      <a:r>
                        <a:rPr sz="2000" b="1" spc="-2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：</a:t>
                      </a:r>
                      <a:endParaRPr sz="20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6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微軟正黑體"/>
                          <a:cs typeface="微軟正黑體"/>
                        </a:rPr>
                        <a:t>BCS</a:t>
                      </a:r>
                      <a:r>
                        <a:rPr sz="2000" b="1" spc="-40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2000" b="1" dirty="0">
                          <a:latin typeface="微軟正黑體"/>
                          <a:cs typeface="微軟正黑體"/>
                        </a:rPr>
                        <a:t>Class</a:t>
                      </a:r>
                      <a:r>
                        <a:rPr sz="2000" b="1" spc="-25" dirty="0">
                          <a:latin typeface="微軟正黑體"/>
                          <a:cs typeface="微軟正黑體"/>
                        </a:rPr>
                        <a:t> </a:t>
                      </a:r>
                      <a:r>
                        <a:rPr sz="2000" b="1" spc="-50" dirty="0">
                          <a:latin typeface="微軟正黑體"/>
                          <a:cs typeface="微軟正黑體"/>
                        </a:rPr>
                        <a:t>:</a:t>
                      </a:r>
                      <a:endParaRPr sz="20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355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7600" y="152400"/>
            <a:ext cx="55530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申請品項及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809720" y="714356"/>
            <a:ext cx="7878674" cy="5924058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</a:t>
            </a:r>
            <a:r>
              <a:rPr sz="2000" b="1" spc="-10" dirty="0">
                <a:latin typeface="微軟正黑體"/>
                <a:cs typeface="微軟正黑體"/>
              </a:rPr>
              <a:t>、適應症說明</a:t>
            </a:r>
            <a:endParaRPr sz="2000" dirty="0"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1200"/>
              </a:spcBef>
              <a:buAutoNum type="arabicParenBoth"/>
              <a:tabLst>
                <a:tab pos="911860" algn="l"/>
              </a:tabLst>
            </a:pPr>
            <a:r>
              <a:rPr lang="zh-TW" altLang="en-US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治療</a:t>
            </a:r>
            <a:r>
              <a:rPr lang="en-US" altLang="zh-TW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XX</a:t>
            </a:r>
            <a:r>
              <a:rPr lang="zh-TW" altLang="en-US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適應症</a:t>
            </a:r>
            <a:endParaRPr lang="zh-TW" altLang="en-US" sz="200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1200"/>
              </a:spcBef>
              <a:buAutoNum type="arabicParenBoth"/>
              <a:tabLst>
                <a:tab pos="911860" algn="l"/>
              </a:tabLst>
            </a:pPr>
            <a:r>
              <a:rPr lang="zh-TW" altLang="en-US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治療</a:t>
            </a:r>
            <a:r>
              <a:rPr lang="en-US" altLang="zh-TW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XX</a:t>
            </a:r>
            <a:r>
              <a:rPr lang="zh-TW" altLang="en-US" sz="2000" b="1" spc="-25" dirty="0">
                <a:solidFill>
                  <a:srgbClr val="FF0000"/>
                </a:solidFill>
                <a:latin typeface="微軟正黑體"/>
                <a:cs typeface="微軟正黑體"/>
              </a:rPr>
              <a:t>適應症</a:t>
            </a:r>
            <a:endParaRPr lang="zh-TW" altLang="en-US" sz="200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200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</a:pPr>
            <a:r>
              <a:rPr lang="zh-TW" altLang="en-US" sz="2000" b="1" spc="-10" dirty="0">
                <a:latin typeface="微軟正黑體"/>
                <a:cs typeface="微軟正黑體"/>
              </a:rPr>
              <a:t>三</a:t>
            </a:r>
            <a:r>
              <a:rPr sz="2000" b="1" spc="-10" dirty="0">
                <a:latin typeface="微軟正黑體"/>
                <a:cs typeface="微軟正黑體"/>
              </a:rPr>
              <a:t>、案件亮點</a:t>
            </a:r>
            <a:endParaRPr sz="2000" dirty="0"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技術亮點</a:t>
            </a:r>
            <a:endParaRPr lang="en-US" altLang="zh-TW" sz="2000" b="1" spc="-1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sz="2000" b="1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爭取外銷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產值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?</a:t>
            </a: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拓銷市場布局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廠商在外銷市場的潛力，請一併說明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)</a:t>
            </a: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endParaRPr lang="en-US" sz="2000" b="1" spc="-10" dirty="0"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四、國內 </a:t>
            </a:r>
            <a:r>
              <a:rPr lang="en-US" altLang="zh-TW" sz="2000" b="1" spc="-10" dirty="0">
                <a:latin typeface="微軟正黑體"/>
                <a:cs typeface="微軟正黑體"/>
              </a:rPr>
              <a:t>/ </a:t>
            </a:r>
            <a:r>
              <a:rPr lang="zh-TW" altLang="en-US" sz="2000" b="1" spc="-10" dirty="0">
                <a:latin typeface="微軟正黑體"/>
                <a:cs typeface="微軟正黑體"/>
              </a:rPr>
              <a:t>外學名藥廠</a:t>
            </a:r>
          </a:p>
          <a:p>
            <a:pPr marL="449263">
              <a:lnSpc>
                <a:spcPct val="100000"/>
              </a:lnSpc>
              <a:spcBef>
                <a:spcPts val="1200"/>
              </a:spcBef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請說明申請品項之國內外學名藥廠競爭情形</a:t>
            </a:r>
            <a:endParaRPr lang="en-US" sz="2000" b="1" spc="-1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lang="en-US" altLang="zh-TW" sz="2000" b="1" spc="-1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(</a:t>
            </a:r>
            <a:r>
              <a:rPr lang="zh-TW" altLang="en-US" sz="2000" b="1" spc="-1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國內外藥證持有數量，國外若有學名藥，是否具有競爭優勢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)</a:t>
            </a:r>
            <a:endParaRPr lang="en-US" sz="2000" b="1" spc="-1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19402" y="702630"/>
            <a:ext cx="4883712" cy="430887"/>
          </a:xfrm>
        </p:spPr>
        <p:txBody>
          <a:bodyPr/>
          <a:lstStyle/>
          <a:p>
            <a:pPr algn="l"/>
            <a:r>
              <a:rPr lang="zh-TW" altLang="en-US" sz="2800" dirty="0"/>
              <a:t>目標產品概況</a:t>
            </a:r>
            <a:r>
              <a:rPr lang="en-US" altLang="zh-TW" sz="2800" dirty="0"/>
              <a:t>(TPP)</a:t>
            </a:r>
            <a:endParaRPr lang="zh-TW" altLang="en-US" sz="2800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19402" y="1252714"/>
          <a:ext cx="10753195" cy="4827308"/>
        </p:xfrm>
        <a:graphic>
          <a:graphicData uri="http://schemas.openxmlformats.org/drawingml/2006/table">
            <a:tbl>
              <a:tblPr firstRow="1" bandRow="1"/>
              <a:tblGrid>
                <a:gridCol w="415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5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7308"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Item</a:t>
                      </a:r>
                      <a:r>
                        <a:rPr lang="zh-TW" altLang="en-US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（項目）</a:t>
                      </a: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>
                        <a:defRPr b="1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zh-TW" sz="18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Target</a:t>
                      </a:r>
                      <a:r>
                        <a:rPr lang="en-US" altLang="zh-TW" sz="1800" b="1" baseline="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Profile</a:t>
                      </a:r>
                      <a:r>
                        <a:rPr lang="zh-TW" altLang="en-US" sz="1800" b="1" baseline="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（產品概況）</a:t>
                      </a:r>
                      <a:endParaRPr lang="zh-TW" altLang="en-US" sz="1800" b="1" dirty="0">
                        <a:solidFill>
                          <a:srgbClr val="00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Mechanism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（藥物機轉）</a:t>
                      </a:r>
                    </a:p>
                  </a:txBody>
                  <a:tcPr marL="91464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</a:pPr>
                      <a:endParaRPr lang="zh-TW" altLang="en-US" sz="800" b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9" marR="914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Route of Administration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（給藥途徑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Product Formulation 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（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配方組成）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Dose Schedule</a:t>
                      </a:r>
                      <a:r>
                        <a:rPr lang="zh-TW" altLang="en-US" sz="1800" b="1" spc="-1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（劑量）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720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62560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00"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spc="-15" dirty="0" err="1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Tmax</a:t>
                      </a:r>
                      <a:r>
                        <a:rPr lang="zh-TW" altLang="en-US" sz="1800" b="1" spc="-1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（達峰時間）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>
                        <a:defRPr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800" b="1" spc="-1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+mn-cs"/>
                        </a:rPr>
                        <a:t>Bioavailability</a:t>
                      </a:r>
                      <a:r>
                        <a:rPr lang="zh-TW" altLang="en-US" sz="1800" b="1" spc="-15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（生體可用率）</a:t>
                      </a: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63195" algn="l"/>
                          <a:tab pos="201295" algn="l"/>
                        </a:tabLst>
                      </a:pPr>
                      <a:endParaRPr lang="zh-TW" sz="800" b="0" kern="100" dirty="0">
                        <a:solidFill>
                          <a:srgbClr val="FF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53989" marR="53989" marT="36195" marB="361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248035"/>
                  </a:ext>
                </a:extLst>
              </a:tr>
            </a:tbl>
          </a:graphicData>
        </a:graphic>
      </p:graphicFrame>
      <p:sp>
        <p:nvSpPr>
          <p:cNvPr id="5" name="標題 11">
            <a:extLst>
              <a:ext uri="{FF2B5EF4-FFF2-40B4-BE49-F238E27FC236}">
                <a16:creationId xmlns:a16="http://schemas.microsoft.com/office/drawing/2014/main" id="{E863FE99-C631-1B24-0E63-C9F7DA2C6010}"/>
              </a:ext>
            </a:extLst>
          </p:cNvPr>
          <p:cNvSpPr txBox="1">
            <a:spLocks/>
          </p:cNvSpPr>
          <p:nvPr/>
        </p:nvSpPr>
        <p:spPr>
          <a:xfrm>
            <a:off x="2722943" y="6036"/>
            <a:ext cx="6746114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00" b="1" i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 panose="020B0604030504040204" pitchFamily="34" charset="-120"/>
              </a:defRPr>
            </a:lvl1pPr>
          </a:lstStyle>
          <a:p>
            <a:r>
              <a:rPr lang="zh-TW" altLang="en-US" spc="-10" dirty="0">
                <a:solidFill>
                  <a:prstClr val="black"/>
                </a:solidFill>
              </a:rPr>
              <a:t>參、申請品項及介紹</a:t>
            </a:r>
            <a:endParaRPr lang="zh-TW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13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5877" y="2286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技術困難度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9564600" cy="483529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 err="1">
                <a:latin typeface="微軟正黑體"/>
                <a:cs typeface="微軟正黑體"/>
              </a:rPr>
              <a:t>一、輔導重點</a:t>
            </a:r>
            <a:endParaRPr sz="2000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r>
              <a:rPr sz="2000" b="1" dirty="0">
                <a:latin typeface="微軟正黑體"/>
                <a:cs typeface="微軟正黑體"/>
              </a:rPr>
              <a:t>(1</a:t>
            </a:r>
            <a:r>
              <a:rPr sz="2000" b="1" spc="-20" dirty="0">
                <a:latin typeface="微軟正黑體"/>
                <a:cs typeface="微軟正黑體"/>
              </a:rPr>
              <a:t>) </a:t>
            </a:r>
            <a:r>
              <a:rPr sz="2000" b="1" spc="-20" dirty="0" err="1">
                <a:latin typeface="微軟正黑體"/>
                <a:cs typeface="微軟正黑體"/>
              </a:rPr>
              <a:t>技術門檻</a:t>
            </a:r>
            <a:endParaRPr lang="en-US" sz="2000" b="1" spc="-20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具體描述技術門檻內涵，</a:t>
            </a:r>
            <a:r>
              <a:rPr lang="zh-TW" altLang="en-US" sz="2000" b="1" spc="-20" dirty="0">
                <a:solidFill>
                  <a:srgbClr val="00B050"/>
                </a:solidFill>
                <a:latin typeface="微軟正黑體"/>
                <a:cs typeface="微軟正黑體"/>
              </a:rPr>
              <a:t>例如：原廠使用凍乾製程或原料藥屬於難溶性藥物，原廠有粒徑</a:t>
            </a:r>
            <a:r>
              <a:rPr lang="zh-TW" altLang="en-US" sz="2000" b="1" spc="-20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、晶型或製程的限制</a:t>
            </a: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)</a:t>
            </a:r>
            <a:endParaRPr lang="en-US" altLang="en-US" sz="2000" b="1" spc="-2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spcBef>
                <a:spcPts val="1664"/>
              </a:spcBef>
            </a:pPr>
            <a:endParaRPr lang="en-US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r>
              <a:rPr lang="en-US" altLang="zh-TW" sz="2000" b="1" dirty="0">
                <a:latin typeface="微軟正黑體"/>
                <a:cs typeface="微軟正黑體"/>
              </a:rPr>
              <a:t>(2</a:t>
            </a:r>
            <a:r>
              <a:rPr lang="en-US" altLang="zh-TW" sz="2000" b="1" spc="-20" dirty="0">
                <a:latin typeface="微軟正黑體"/>
                <a:cs typeface="微軟正黑體"/>
              </a:rPr>
              <a:t>) </a:t>
            </a:r>
            <a:r>
              <a:rPr lang="zh-TW" altLang="en-US" sz="2000" b="1" spc="-20" dirty="0">
                <a:latin typeface="微軟正黑體"/>
                <a:cs typeface="微軟正黑體"/>
              </a:rPr>
              <a:t>輔導切入點</a:t>
            </a:r>
            <a:endParaRPr lang="en-US" altLang="zh-TW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簡述輔導之應對策略，例如：預期運用</a:t>
            </a: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OO</a:t>
            </a:r>
            <a:r>
              <a:rPr lang="zh-TW" altLang="en-US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方式突破</a:t>
            </a: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OO</a:t>
            </a:r>
            <a:r>
              <a:rPr lang="zh-TW" altLang="en-US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技術難點</a:t>
            </a:r>
            <a:r>
              <a:rPr lang="en-US" altLang="zh-TW" sz="2000" b="1" spc="-20" dirty="0">
                <a:solidFill>
                  <a:srgbClr val="FF0000"/>
                </a:solidFill>
                <a:latin typeface="微軟正黑體"/>
                <a:cs typeface="微軟正黑體"/>
              </a:rPr>
              <a:t>….)</a:t>
            </a:r>
          </a:p>
          <a:p>
            <a:pPr marL="493395">
              <a:spcBef>
                <a:spcPts val="1664"/>
              </a:spcBef>
            </a:pPr>
            <a:endParaRPr lang="en-US" altLang="zh-TW" sz="2000" b="1" spc="-2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en-US" altLang="zh-TW" sz="2000" b="1" spc="-20" dirty="0"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zh-TW" altLang="en-US"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68978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肆、技術困難度</a:t>
            </a:r>
            <a:endParaRPr spc="-1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pPr marL="12700">
                <a:lnSpc>
                  <a:spcPct val="100000"/>
                </a:lnSpc>
                <a:spcBef>
                  <a:spcPts val="210"/>
                </a:spcBef>
              </a:pPr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20618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二、前期開發評估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907515"/>
              </p:ext>
            </p:extLst>
          </p:nvPr>
        </p:nvGraphicFramePr>
        <p:xfrm>
          <a:off x="1332001" y="1620000"/>
          <a:ext cx="10174200" cy="4618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8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21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lang="zh-TW" altLang="en-US" sz="1800" b="1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計畫工作分項</a:t>
                      </a:r>
                      <a:endParaRPr lang="zh-TW" altLang="en-US"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10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目標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lang="zh-TW" altLang="en-US" sz="18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規劃及</a:t>
                      </a:r>
                      <a:r>
                        <a:rPr sz="18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執行</a:t>
                      </a:r>
                      <a:r>
                        <a:rPr lang="zh-TW" altLang="en-US" sz="1800" b="1" spc="-10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內容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21920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1800" b="1" spc="-15" dirty="0">
                          <a:solidFill>
                            <a:schemeClr val="tx1"/>
                          </a:solidFill>
                          <a:latin typeface="微軟正黑體"/>
                          <a:cs typeface="微軟正黑體"/>
                        </a:rPr>
                        <a:t>進度評估</a:t>
                      </a:r>
                      <a:endParaRPr sz="1800" dirty="0">
                        <a:solidFill>
                          <a:schemeClr val="tx1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專利與資料蒐集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完成計畫執行評估</a:t>
                      </a:r>
                      <a:endParaRPr sz="18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1800" b="1" spc="-1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量化開發時間</a:t>
                      </a:r>
                      <a:endParaRPr sz="1800" b="1" spc="-1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原料藥與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對照藥物分析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50749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0" dirty="0" err="1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完成原料藥分</a:t>
                      </a:r>
                      <a:r>
                        <a:rPr lang="zh-TW" altLang="en-US" sz="1800" b="1" spc="-1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析</a:t>
                      </a:r>
                      <a:endParaRPr lang="en-US" altLang="zh-TW" sz="1800" b="1" spc="-1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marR="150749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1800" b="1" spc="-10" dirty="0" err="1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完成對照藥分析</a:t>
                      </a:r>
                      <a:endParaRPr sz="1800" b="1" spc="-1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162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賦形劑分析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sz="1800" b="1" spc="-5" dirty="0">
                          <a:solidFill>
                            <a:srgbClr val="FF0000"/>
                          </a:solidFill>
                          <a:latin typeface="微軟正黑體"/>
                          <a:cs typeface="微軟正黑體"/>
                        </a:rPr>
                        <a:t>完成賦形劑相容性分析</a:t>
                      </a:r>
                      <a:endParaRPr sz="1800" dirty="0">
                        <a:solidFill>
                          <a:srgbClr val="FF0000"/>
                        </a:solidFill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995"/>
                        </a:spcBef>
                      </a:pP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配</a:t>
                      </a:r>
                      <a:r>
                        <a:rPr sz="1800" b="1" spc="-15" dirty="0" err="1">
                          <a:latin typeface="微軟正黑體"/>
                          <a:cs typeface="微軟正黑體"/>
                        </a:rPr>
                        <a:t>方試製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2533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EBDA437-B982-7B08-D718-FF318C521CF8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</TotalTime>
  <Words>1262</Words>
  <Application>Microsoft Office PowerPoint</Application>
  <PresentationFormat>寬螢幕</PresentationFormat>
  <Paragraphs>311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19</vt:i4>
      </vt:variant>
    </vt:vector>
  </HeadingPairs>
  <TitlesOfParts>
    <vt:vector size="28" baseType="lpstr">
      <vt:lpstr>微軟正黑體</vt:lpstr>
      <vt:lpstr>PMingLiU</vt:lpstr>
      <vt:lpstr>標楷體</vt:lpstr>
      <vt:lpstr>Arial</vt:lpstr>
      <vt:lpstr>Calibri</vt:lpstr>
      <vt:lpstr>Times New Roman</vt:lpstr>
      <vt:lpstr>Office Theme</vt:lpstr>
      <vt:lpstr>1_Office Theme</vt:lpstr>
      <vt:lpstr>2_Office Theme</vt:lpstr>
      <vt:lpstr>115年度製藥產業創新與製程智慧化升轉型計畫 國際利基藥品開發輔導</vt:lpstr>
      <vt:lpstr>簡報大綱</vt:lpstr>
      <vt:lpstr>壹、廠商基本資料</vt:lpstr>
      <vt:lpstr>貳、計畫目的</vt:lpstr>
      <vt:lpstr>參、申請品項及介紹</vt:lpstr>
      <vt:lpstr>參、申請品項及介紹</vt:lpstr>
      <vt:lpstr>目標產品概況(TPP)</vt:lpstr>
      <vt:lpstr>肆、技術困難度</vt:lpstr>
      <vt:lpstr>肆、技術困難度</vt:lpstr>
      <vt:lpstr>伍、專利現況及佈局</vt:lpstr>
      <vt:lpstr>陸、市場競爭力及效益</vt:lpstr>
      <vt:lpstr>陸、市場競爭力及效益</vt:lpstr>
      <vt:lpstr>陸、市場競爭力及效益</vt:lpstr>
      <vt:lpstr>柒、廠商品項執行承接能力及資源投入說明</vt:lpstr>
      <vt:lpstr>PowerPoint 簡報</vt:lpstr>
      <vt:lpstr>PowerPoint 簡報</vt:lpstr>
      <vt:lpstr>捌、時程規劃</vt:lpstr>
      <vt:lpstr>玖、總結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Selegirin OD (PITDC)</dc:title>
  <dc:creator>林澤青</dc:creator>
  <cp:lastModifiedBy>黃柏翰</cp:lastModifiedBy>
  <cp:revision>50</cp:revision>
  <dcterms:created xsi:type="dcterms:W3CDTF">2025-01-03T12:14:48Z</dcterms:created>
  <dcterms:modified xsi:type="dcterms:W3CDTF">2026-02-11T06:36:25Z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2025-01-03T00:00:00Z</vt:filetime>
  </property>
  <property fmtid="{D5CDD505-2E9C-101B-9397-08002B2CF9AE}" pid="5" name="Producer">
    <vt:lpwstr>Adobe PDF Library 23.8.75</vt:lpwstr>
  </property>
</Properties>
</file>