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7" r:id="rId2"/>
    <p:sldId id="257" r:id="rId3"/>
    <p:sldId id="278" r:id="rId4"/>
    <p:sldId id="270" r:id="rId5"/>
    <p:sldId id="263" r:id="rId6"/>
    <p:sldId id="280" r:id="rId7"/>
    <p:sldId id="267" r:id="rId8"/>
    <p:sldId id="260" r:id="rId9"/>
    <p:sldId id="281" r:id="rId10"/>
    <p:sldId id="282" r:id="rId11"/>
    <p:sldId id="274" r:id="rId12"/>
    <p:sldId id="268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6F02349-7740-20C0-B912-6BDFB8FBEEF2}" name="陳偉瑋" initials="偉陳" userId="S::p1045@pitdc.org.tw::131c9e8d-59ab-4416-98de-9cbfc60909a4" providerId="AD"/>
  <p188:author id="{5C829D8C-D705-71DD-6E76-17F18F3C633C}" name="ching yun yang" initials="cy" userId="167f32965df8b06e" providerId="Windows Live"/>
  <p188:author id="{F09193BD-2B2C-0775-37C9-AC9AABA28436}" name="黃柏翰" initials="柏黃" userId="S::p1009@pitdc.org.tw::9ec397b4-e158-417a-b7ce-8ac48faa3d7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吳淑芬" initials="淑吳" lastIdx="1" clrIdx="0">
    <p:extLst>
      <p:ext uri="{19B8F6BF-5375-455C-9EA6-DF929625EA0E}">
        <p15:presenceInfo xmlns:p15="http://schemas.microsoft.com/office/powerpoint/2012/main" userId="S::p0939@pitdc.org.tw::0289d765-f03b-43cb-84bf-b6d2ced76e37" providerId="AD"/>
      </p:ext>
    </p:extLst>
  </p:cmAuthor>
  <p:cmAuthor id="2" name="黃柏翰" initials="柏黃" lastIdx="1" clrIdx="1">
    <p:extLst>
      <p:ext uri="{19B8F6BF-5375-455C-9EA6-DF929625EA0E}">
        <p15:presenceInfo xmlns:p15="http://schemas.microsoft.com/office/powerpoint/2012/main" userId="S::p1009@pitdc.org.tw::9ec397b4-e158-417a-b7ce-8ac48faa3d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5D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1"/>
  </p:normalViewPr>
  <p:slideViewPr>
    <p:cSldViewPr>
      <p:cViewPr varScale="1">
        <p:scale>
          <a:sx n="101" d="100"/>
          <a:sy n="101" d="100"/>
        </p:scale>
        <p:origin x="876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陳偉瑋" userId="131c9e8d-59ab-4416-98de-9cbfc60909a4" providerId="ADAL" clId="{CA98EEF2-64A5-44C9-AF5C-C7722A31CBFF}"/>
    <pc:docChg chg="custSel modSld">
      <pc:chgData name="陳偉瑋" userId="131c9e8d-59ab-4416-98de-9cbfc60909a4" providerId="ADAL" clId="{CA98EEF2-64A5-44C9-AF5C-C7722A31CBFF}" dt="2026-02-10T08:27:48.535" v="8" actId="478"/>
      <pc:docMkLst>
        <pc:docMk/>
      </pc:docMkLst>
      <pc:sldChg chg="modSp mod">
        <pc:chgData name="陳偉瑋" userId="131c9e8d-59ab-4416-98de-9cbfc60909a4" providerId="ADAL" clId="{CA98EEF2-64A5-44C9-AF5C-C7722A31CBFF}" dt="2026-02-10T08:27:39.138" v="7" actId="20577"/>
        <pc:sldMkLst>
          <pc:docMk/>
          <pc:sldMk cId="871710520" sldId="281"/>
        </pc:sldMkLst>
        <pc:spChg chg="mod">
          <ac:chgData name="陳偉瑋" userId="131c9e8d-59ab-4416-98de-9cbfc60909a4" providerId="ADAL" clId="{CA98EEF2-64A5-44C9-AF5C-C7722A31CBFF}" dt="2026-02-10T08:27:39.138" v="7" actId="20577"/>
          <ac:spMkLst>
            <pc:docMk/>
            <pc:sldMk cId="871710520" sldId="281"/>
            <ac:spMk id="7" creationId="{C0FE9693-42DF-857A-2F62-ABDBA1E6EDEF}"/>
          </ac:spMkLst>
        </pc:spChg>
        <pc:graphicFrameChg chg="modGraphic">
          <ac:chgData name="陳偉瑋" userId="131c9e8d-59ab-4416-98de-9cbfc60909a4" providerId="ADAL" clId="{CA98EEF2-64A5-44C9-AF5C-C7722A31CBFF}" dt="2026-02-10T08:27:30.192" v="0" actId="113"/>
          <ac:graphicFrameMkLst>
            <pc:docMk/>
            <pc:sldMk cId="871710520" sldId="281"/>
            <ac:graphicFrameMk id="5" creationId="{1FE1401B-B744-1774-2221-04FA49DB60FA}"/>
          </ac:graphicFrameMkLst>
        </pc:graphicFrameChg>
      </pc:sldChg>
      <pc:sldChg chg="delSp mod">
        <pc:chgData name="陳偉瑋" userId="131c9e8d-59ab-4416-98de-9cbfc60909a4" providerId="ADAL" clId="{CA98EEF2-64A5-44C9-AF5C-C7722A31CBFF}" dt="2026-02-10T08:27:48.535" v="8" actId="478"/>
        <pc:sldMkLst>
          <pc:docMk/>
          <pc:sldMk cId="0" sldId="282"/>
        </pc:sldMkLst>
        <pc:spChg chg="del">
          <ac:chgData name="陳偉瑋" userId="131c9e8d-59ab-4416-98de-9cbfc60909a4" providerId="ADAL" clId="{CA98EEF2-64A5-44C9-AF5C-C7722A31CBFF}" dt="2026-02-10T08:27:48.535" v="8" actId="478"/>
          <ac:spMkLst>
            <pc:docMk/>
            <pc:sldMk cId="0" sldId="282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705611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8931" y="6603492"/>
            <a:ext cx="1947671" cy="2545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5686" y="122091"/>
            <a:ext cx="4500245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7992" y="1534787"/>
            <a:ext cx="5387975" cy="2014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7899" y="6621544"/>
            <a:ext cx="1796414" cy="193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-15" dirty="0"/>
              <a:t>財團法人醫藥工業技術發展中心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17112" y="6409466"/>
            <a:ext cx="270509" cy="26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微軟正黑體"/>
                <a:cs typeface="微軟正黑體"/>
              </a:defRPr>
            </a:lvl1pPr>
          </a:lstStyle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4835838" y="2209800"/>
            <a:ext cx="2520317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</a:pPr>
            <a:r>
              <a:rPr sz="2800" b="1" spc="-40" dirty="0">
                <a:latin typeface="微軟正黑體"/>
                <a:cs typeface="微軟正黑體"/>
              </a:rPr>
              <a:t>申請提案簡報</a:t>
            </a:r>
            <a:endParaRPr sz="2800" dirty="0">
              <a:latin typeface="微軟正黑體"/>
              <a:cs typeface="微軟正黑體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38400" y="3246642"/>
            <a:ext cx="4653598" cy="1065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400" b="1" spc="-10" dirty="0">
                <a:latin typeface="微軟正黑體"/>
                <a:cs typeface="微軟正黑體"/>
              </a:rPr>
              <a:t>提案名稱：</a:t>
            </a:r>
            <a:r>
              <a:rPr sz="2400" b="1" spc="-50" dirty="0">
                <a:latin typeface="微軟正黑體"/>
                <a:cs typeface="微軟正黑體"/>
              </a:rPr>
              <a:t> </a:t>
            </a:r>
            <a:endParaRPr lang="en-US" sz="2400" b="1" spc="-5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sz="2400" b="1" spc="-10" dirty="0">
                <a:latin typeface="微軟正黑體"/>
                <a:cs typeface="微軟正黑體"/>
              </a:rPr>
              <a:t>提案</a:t>
            </a:r>
            <a:r>
              <a:rPr sz="2400" b="1" spc="-10" dirty="0" err="1">
                <a:latin typeface="微軟正黑體"/>
                <a:cs typeface="微軟正黑體"/>
              </a:rPr>
              <a:t>廠商</a:t>
            </a:r>
            <a:r>
              <a:rPr sz="2400" b="1" spc="-10" dirty="0">
                <a:latin typeface="微軟正黑體"/>
                <a:cs typeface="微軟正黑體"/>
              </a:rPr>
              <a:t>：</a:t>
            </a:r>
            <a:r>
              <a:rPr lang="en-US" altLang="zh-TW" sz="2400" b="1" spc="-10" dirty="0">
                <a:latin typeface="微軟正黑體"/>
                <a:cs typeface="微軟正黑體"/>
              </a:rPr>
              <a:t>○○○○</a:t>
            </a:r>
            <a:r>
              <a:rPr lang="zh-TW" altLang="en-US" sz="2400" b="1" spc="-10" dirty="0">
                <a:latin typeface="微軟正黑體"/>
                <a:cs typeface="微軟正黑體"/>
              </a:rPr>
              <a:t>股份有限公司</a:t>
            </a:r>
            <a:endParaRPr sz="2400" dirty="0">
              <a:latin typeface="微軟正黑體"/>
              <a:cs typeface="微軟正黑體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842" y="6197777"/>
            <a:ext cx="6066312" cy="307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spcBef>
                <a:spcPts val="95"/>
              </a:spcBef>
              <a:tabLst>
                <a:tab pos="2018030" algn="l"/>
                <a:tab pos="2487295" algn="l"/>
              </a:tabLst>
            </a:pPr>
            <a:r>
              <a:rPr sz="1850" b="1" dirty="0">
                <a:latin typeface="微軟正黑體"/>
                <a:cs typeface="微軟正黑體"/>
              </a:rPr>
              <a:t>中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華</a:t>
            </a:r>
            <a:r>
              <a:rPr sz="1850" b="1" spc="-30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民</a:t>
            </a:r>
            <a:r>
              <a:rPr sz="1850" b="1" spc="-15" dirty="0">
                <a:latin typeface="微軟正黑體"/>
                <a:cs typeface="微軟正黑體"/>
              </a:rPr>
              <a:t> </a:t>
            </a:r>
            <a:r>
              <a:rPr sz="1850" b="1" dirty="0">
                <a:latin typeface="微軟正黑體"/>
                <a:cs typeface="微軟正黑體"/>
              </a:rPr>
              <a:t>國</a:t>
            </a:r>
            <a:r>
              <a:rPr sz="1850" b="1" spc="-10" dirty="0">
                <a:latin typeface="微軟正黑體"/>
                <a:cs typeface="微軟正黑體"/>
              </a:rPr>
              <a:t> </a:t>
            </a:r>
            <a:r>
              <a:rPr lang="en-US" altLang="zh-TW" sz="1850" b="1" dirty="0">
                <a:latin typeface="微軟正黑體"/>
                <a:cs typeface="微軟正黑體"/>
              </a:rPr>
              <a:t>115</a:t>
            </a:r>
            <a:r>
              <a:rPr sz="1850" b="1" spc="-50" dirty="0">
                <a:latin typeface="微軟正黑體"/>
                <a:cs typeface="微軟正黑體"/>
              </a:rPr>
              <a:t>年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月</a:t>
            </a:r>
            <a:r>
              <a:rPr sz="1850" b="1" dirty="0">
                <a:latin typeface="微軟正黑體"/>
                <a:cs typeface="微軟正黑體"/>
              </a:rPr>
              <a:t>	</a:t>
            </a:r>
            <a:r>
              <a:rPr sz="1850" b="1" spc="-50" dirty="0">
                <a:latin typeface="微軟正黑體"/>
                <a:cs typeface="微軟正黑體"/>
              </a:rPr>
              <a:t>日</a:t>
            </a:r>
            <a:endParaRPr sz="1850" dirty="0">
              <a:latin typeface="微軟正黑體"/>
              <a:cs typeface="微軟正黑體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673632" y="4830933"/>
            <a:ext cx="1279368" cy="8057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b="1" spc="-10" dirty="0" err="1">
                <a:latin typeface="微軟正黑體"/>
                <a:cs typeface="微軟正黑體"/>
              </a:rPr>
              <a:t>主辦單位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lang="en-US" b="1" spc="-10" dirty="0">
              <a:latin typeface="微軟正黑體"/>
              <a:cs typeface="微軟正黑體"/>
            </a:endParaRP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zh-TW" altLang="en-US" b="1" spc="-10" dirty="0">
                <a:latin typeface="微軟正黑體"/>
                <a:cs typeface="微軟正黑體"/>
              </a:rPr>
              <a:t>執行</a:t>
            </a:r>
            <a:r>
              <a:rPr b="1" spc="-10" dirty="0" err="1">
                <a:latin typeface="微軟正黑體"/>
                <a:cs typeface="微軟正黑體"/>
              </a:rPr>
              <a:t>單位</a:t>
            </a:r>
            <a:r>
              <a:rPr b="1" spc="-10" dirty="0">
                <a:latin typeface="微軟正黑體"/>
                <a:cs typeface="微軟正黑體"/>
              </a:rPr>
              <a:t>：</a:t>
            </a:r>
            <a:endParaRPr dirty="0">
              <a:latin typeface="微軟正黑體"/>
              <a:cs typeface="微軟正黑體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12032" y="4830932"/>
            <a:ext cx="3230880" cy="84836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marL="12700">
              <a:spcBef>
                <a:spcPts val="1180"/>
              </a:spcBef>
            </a:pPr>
            <a:r>
              <a:rPr b="1" spc="-10" dirty="0">
                <a:latin typeface="微軟正黑體"/>
                <a:cs typeface="微軟正黑體"/>
              </a:rPr>
              <a:t>經濟部產業發展署</a:t>
            </a:r>
            <a:endParaRPr dirty="0">
              <a:latin typeface="微軟正黑體"/>
              <a:cs typeface="微軟正黑體"/>
            </a:endParaRPr>
          </a:p>
          <a:p>
            <a:pPr marL="17145">
              <a:spcBef>
                <a:spcPts val="1080"/>
              </a:spcBef>
            </a:pPr>
            <a:r>
              <a:rPr b="1" spc="-5" dirty="0">
                <a:latin typeface="微軟正黑體"/>
                <a:cs typeface="微軟正黑體"/>
              </a:rPr>
              <a:t>財團法人醫藥工業技術發展中心</a:t>
            </a:r>
            <a:endParaRPr dirty="0">
              <a:latin typeface="微軟正黑體"/>
              <a:cs typeface="微軟正黑體"/>
            </a:endParaRPr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3123" y="5394960"/>
            <a:ext cx="609494" cy="359663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71872" y="4948428"/>
            <a:ext cx="526946" cy="354130"/>
          </a:xfrm>
          <a:prstGeom prst="rect">
            <a:avLst/>
          </a:prstGeom>
        </p:spPr>
      </p:pic>
      <p:sp>
        <p:nvSpPr>
          <p:cNvPr id="4" name="object 7">
            <a:extLst>
              <a:ext uri="{FF2B5EF4-FFF2-40B4-BE49-F238E27FC236}">
                <a16:creationId xmlns:a16="http://schemas.microsoft.com/office/drawing/2014/main" id="{C69C4C42-81CF-DAEA-F333-3A5FD4725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4070" y="247405"/>
            <a:ext cx="10923855" cy="16386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40000"/>
              </a:lnSpc>
              <a:spcBef>
                <a:spcPts val="100"/>
              </a:spcBef>
            </a:pPr>
            <a:r>
              <a:rPr lang="en-US" altLang="zh-TW" sz="4000" dirty="0"/>
              <a:t>115</a:t>
            </a:r>
            <a:r>
              <a:rPr sz="4000" spc="-40" dirty="0"/>
              <a:t>年度</a:t>
            </a: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製藥產業創新與製程智慧化升轉型</a:t>
            </a:r>
            <a:r>
              <a:rPr sz="4000" spc="-40" dirty="0" err="1"/>
              <a:t>計畫</a:t>
            </a:r>
            <a:br>
              <a:rPr lang="en-US" sz="4000" spc="-40" dirty="0"/>
            </a:br>
            <a:r>
              <a:rPr lang="zh-TW" altLang="en-US" sz="4000" spc="-4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製程線上即時監測技術</a:t>
            </a:r>
            <a:r>
              <a:rPr sz="4000" spc="-4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</a:t>
            </a:r>
            <a:endParaRPr sz="4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F6BFD6AC-919A-7A34-DCF7-9B7DD38A6750}"/>
              </a:ext>
            </a:extLst>
          </p:cNvPr>
          <p:cNvSpPr txBox="1"/>
          <p:nvPr/>
        </p:nvSpPr>
        <p:spPr>
          <a:xfrm>
            <a:off x="92232" y="47350"/>
            <a:ext cx="974568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just">
              <a:spcAft>
                <a:spcPts val="300"/>
              </a:spcAft>
            </a:pPr>
            <a:r>
              <a:rPr lang="zh-TW" altLang="zh-TW" sz="2000" kern="10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附件</a:t>
            </a:r>
            <a:r>
              <a:rPr lang="zh-TW" altLang="en-US" sz="2000" kern="100">
                <a:effectLst/>
                <a:latin typeface="Calibri" panose="020F050202020403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六</a:t>
            </a:r>
            <a:endParaRPr lang="zh-TW" altLang="zh-TW" sz="18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622178"/>
              </p:ext>
            </p:extLst>
          </p:nvPr>
        </p:nvGraphicFramePr>
        <p:xfrm>
          <a:off x="1332000" y="1620000"/>
          <a:ext cx="10584815" cy="44665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7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92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57912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445134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民國(年)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lang="en-US" altLang="zh-TW" sz="1800" b="1" spc="-25" dirty="0">
                          <a:latin typeface="微軟正黑體"/>
                          <a:cs typeface="微軟正黑體"/>
                        </a:rPr>
                        <a:t>115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4">
                <a:tc gridSpan="2">
                  <a:txBody>
                    <a:bodyPr/>
                    <a:lstStyle/>
                    <a:p>
                      <a:pPr marL="1228090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執行項目/月份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3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4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5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6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7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8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50" dirty="0">
                          <a:latin typeface="微軟正黑體"/>
                          <a:cs typeface="微軟正黑體"/>
                        </a:rPr>
                        <a:t>9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10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11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12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259">
                <a:tc rowSpan="4">
                  <a:txBody>
                    <a:bodyPr/>
                    <a:lstStyle/>
                    <a:p>
                      <a:pPr marL="387350">
                        <a:lnSpc>
                          <a:spcPct val="90000"/>
                        </a:lnSpc>
                      </a:pPr>
                      <a:r>
                        <a:rPr sz="1800" b="1" spc="-10" dirty="0">
                          <a:latin typeface="微軟正黑體"/>
                          <a:cs typeface="微軟正黑體"/>
                        </a:rPr>
                        <a:t>重點工作分項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製程導入規劃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162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光譜訊號收集</a:t>
                      </a:r>
                    </a:p>
                  </a:txBody>
                  <a:tcPr marL="0" marR="0" marT="25336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10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spc="-50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1</a:t>
                      </a:r>
                      <a:endParaRPr lang="zh-TW" altLang="en-US" sz="2400" b="1" spc="-50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微軟正黑體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199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製程分析方法建立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2533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0243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92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 vert="vert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9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製程分析方法開發</a:t>
                      </a:r>
                      <a:endParaRPr lang="zh-TW" altLang="en-US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1620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2400" b="1" spc="-50" dirty="0">
                          <a:latin typeface="微軟正黑體"/>
                          <a:cs typeface="微軟正黑體"/>
                        </a:rPr>
                        <a:t>2</a:t>
                      </a: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48E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2430">
                <a:tc>
                  <a:txBody>
                    <a:bodyPr/>
                    <a:lstStyle/>
                    <a:p>
                      <a:pPr marL="373380">
                        <a:lnSpc>
                          <a:spcPct val="90000"/>
                        </a:lnSpc>
                      </a:pP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預期產出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 vert="eaVert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365125" marR="0" lvl="0" indent="-252729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365125" algn="l"/>
                        </a:tabLst>
                        <a:defRPr/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光譜訊號收集</a:t>
                      </a:r>
                      <a:r>
                        <a:rPr sz="1800" b="1" spc="-5" dirty="0">
                          <a:latin typeface="微軟正黑體"/>
                          <a:cs typeface="微軟正黑體"/>
                        </a:rPr>
                        <a:t>: </a:t>
                      </a:r>
                      <a:r>
                        <a:rPr lang="en-US" altLang="zh-TW" sz="1800" dirty="0">
                          <a:latin typeface="微軟正黑體"/>
                          <a:cs typeface="微軟正黑體"/>
                        </a:rPr>
                        <a:t>OOOOO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  <a:p>
                      <a:pPr marL="365125" marR="323850" lvl="0" indent="-252729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>
                          <a:tab pos="2273935" algn="l"/>
                        </a:tabLst>
                        <a:defRPr/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製程分析方法開發</a:t>
                      </a:r>
                      <a:r>
                        <a:rPr sz="1800" b="1" spc="-15" dirty="0">
                          <a:latin typeface="微軟正黑體"/>
                          <a:cs typeface="微軟正黑體"/>
                        </a:rPr>
                        <a:t>: </a:t>
                      </a:r>
                      <a:r>
                        <a:rPr lang="en-US" altLang="zh-TW" sz="1800" dirty="0" err="1">
                          <a:latin typeface="微軟正黑體"/>
                          <a:cs typeface="微軟正黑體"/>
                        </a:rPr>
                        <a:t>OOOOO</a:t>
                      </a:r>
                      <a:r>
                        <a:rPr sz="1800" dirty="0" err="1">
                          <a:latin typeface="微軟正黑體"/>
                          <a:cs typeface="微軟正黑體"/>
                        </a:rPr>
                        <a:t>，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解決製程困難，確認</a:t>
                      </a:r>
                      <a:r>
                        <a:rPr lang="zh-TW" altLang="en-US" sz="1800" b="1" spc="-10" dirty="0">
                          <a:latin typeface="微軟正黑體"/>
                          <a:cs typeface="微軟正黑體"/>
                        </a:rPr>
                        <a:t>分析方法的</a:t>
                      </a:r>
                      <a:r>
                        <a:rPr sz="1800" b="1" spc="-10" dirty="0" err="1">
                          <a:latin typeface="微軟正黑體"/>
                          <a:cs typeface="微軟正黑體"/>
                        </a:rPr>
                        <a:t>可行性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571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EC67784F-EA45-38A3-242A-1A1C5ED3CE9F}"/>
              </a:ext>
            </a:extLst>
          </p:cNvPr>
          <p:cNvSpPr txBox="1"/>
          <p:nvPr/>
        </p:nvSpPr>
        <p:spPr>
          <a:xfrm>
            <a:off x="10765400" y="327121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</a:rPr>
              <a:t>填寫範例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A92D068B-1220-18CA-584B-29967E733E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374284" y="265475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柒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時程規劃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64303" y="125140"/>
            <a:ext cx="226314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捌</a:t>
            </a:r>
            <a:r>
              <a:rPr spc="-15" dirty="0"/>
              <a:t>、總結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307887"/>
              </p:ext>
            </p:extLst>
          </p:nvPr>
        </p:nvGraphicFramePr>
        <p:xfrm>
          <a:off x="573504" y="990272"/>
          <a:ext cx="11033126" cy="47542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6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6230">
                  <a:extLst>
                    <a:ext uri="{9D8B030D-6E8A-4147-A177-3AD203B41FA5}">
                      <a16:colId xmlns:a16="http://schemas.microsoft.com/office/drawing/2014/main" val="466760212"/>
                    </a:ext>
                  </a:extLst>
                </a:gridCol>
              </a:tblGrid>
              <a:tr h="4756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800" b="1" spc="-25" dirty="0">
                          <a:latin typeface="微軟正黑體"/>
                          <a:cs typeface="微軟正黑體"/>
                        </a:rPr>
                        <a:t>項目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lang="zh-TW" altLang="en-US" sz="1800" b="1" spc="-25" dirty="0">
                          <a:latin typeface="微軟正黑體"/>
                          <a:cs typeface="微軟正黑體"/>
                        </a:rPr>
                        <a:t>結果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10223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藥技中心整理</a:t>
                      </a: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80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產品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/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技術說明</a:t>
                      </a:r>
                    </a:p>
                  </a:txBody>
                  <a:tcPr marL="0" marR="0" marT="1231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1800" b="1" spc="-10" dirty="0">
                          <a:solidFill>
                            <a:srgbClr val="115587"/>
                          </a:solidFill>
                          <a:latin typeface="微軟正黑體"/>
                          <a:cs typeface="微軟正黑體"/>
                        </a:rPr>
                        <a:t>廠商提供資料</a:t>
                      </a: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endParaRPr sz="18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4699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PAT</a:t>
                      </a:r>
                      <a:r>
                        <a:rPr kumimoji="1" lang="zh-TW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itchFamily="18" charset="0"/>
                        </a:rPr>
                        <a:t>技術導入可行性評估</a:t>
                      </a:r>
                    </a:p>
                  </a:txBody>
                  <a:tcPr marL="0" marR="0" marT="9271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23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30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廠商</a:t>
                      </a:r>
                      <a:r>
                        <a:rPr sz="1800" b="1" spc="-1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品項承接能力</a:t>
                      </a:r>
                      <a:endParaRPr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2324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50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TW" altLang="en-US" sz="1800" b="1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預期成果與效益</a:t>
                      </a:r>
                      <a:endParaRPr sz="18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6688" y="1921761"/>
            <a:ext cx="5410867" cy="37146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3657600" y="1295400"/>
            <a:ext cx="8292600" cy="4409605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-5" dirty="0">
                <a:latin typeface="微軟正黑體"/>
                <a:cs typeface="微軟正黑體"/>
              </a:rPr>
              <a:t>壹、 </a:t>
            </a:r>
            <a:r>
              <a:rPr lang="zh-TW" altLang="en-US" sz="2400" b="1" spc="-5" dirty="0">
                <a:latin typeface="微軟正黑體"/>
                <a:cs typeface="微軟正黑體"/>
              </a:rPr>
              <a:t> </a:t>
            </a:r>
            <a:r>
              <a:rPr sz="2400" b="1" spc="-5" dirty="0" err="1">
                <a:latin typeface="微軟正黑體"/>
                <a:cs typeface="微軟正黑體"/>
              </a:rPr>
              <a:t>廠商基本資料</a:t>
            </a:r>
            <a:endParaRPr lang="en-US" sz="2400" b="1" spc="-1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320" dirty="0">
                <a:latin typeface="微軟正黑體"/>
                <a:cs typeface="微軟正黑體"/>
              </a:rPr>
              <a:t>貳、</a:t>
            </a:r>
            <a:r>
              <a:rPr lang="zh-TW" altLang="en-US" sz="2400" b="1" spc="320" dirty="0">
                <a:latin typeface="微軟正黑體"/>
                <a:cs typeface="微軟正黑體"/>
              </a:rPr>
              <a:t> 計畫目的</a:t>
            </a:r>
            <a:endParaRPr lang="en-US" altLang="zh-TW" sz="2400" b="1" spc="32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sz="2400" b="1" spc="85" dirty="0">
                <a:latin typeface="微軟正黑體"/>
                <a:cs typeface="微軟正黑體"/>
              </a:rPr>
              <a:t>參、</a:t>
            </a:r>
            <a:r>
              <a:rPr lang="zh-TW" altLang="en-US" sz="2400" b="1" spc="85" dirty="0">
                <a:latin typeface="微軟正黑體"/>
                <a:cs typeface="微軟正黑體"/>
              </a:rPr>
              <a:t> 申請品項及介紹</a:t>
            </a:r>
            <a:endParaRPr lang="en-US" altLang="zh-TW" sz="2400" b="1" spc="8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65" dirty="0">
                <a:latin typeface="微軟正黑體"/>
                <a:cs typeface="微軟正黑體"/>
              </a:rPr>
              <a:t>肆、 </a:t>
            </a:r>
            <a:r>
              <a:rPr lang="zh-TW" altLang="en-US" sz="2400" b="1" spc="175" dirty="0">
                <a:latin typeface="微軟正黑體"/>
                <a:cs typeface="微軟正黑體"/>
              </a:rPr>
              <a:t>導入製程分析技術應用 </a:t>
            </a:r>
            <a:endParaRPr lang="en-US" altLang="zh-TW" sz="2400" b="1" spc="17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175" dirty="0">
                <a:latin typeface="微軟正黑體"/>
                <a:cs typeface="微軟正黑體"/>
              </a:rPr>
              <a:t>伍、 廠商品項執行承接能力及資源投入說明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dirty="0">
                <a:latin typeface="微軟正黑體"/>
                <a:cs typeface="微軟正黑體"/>
              </a:rPr>
              <a:t>陸</a:t>
            </a:r>
            <a:r>
              <a:rPr lang="zh-TW" altLang="en-US" sz="2400" b="1" spc="35" dirty="0">
                <a:latin typeface="微軟正黑體"/>
                <a:cs typeface="微軟正黑體"/>
              </a:rPr>
              <a:t> </a:t>
            </a:r>
            <a:r>
              <a:rPr lang="zh-TW" altLang="en-US" sz="2400" b="1" dirty="0">
                <a:latin typeface="微軟正黑體"/>
                <a:cs typeface="微軟正黑體"/>
              </a:rPr>
              <a:t>、 </a:t>
            </a:r>
            <a:r>
              <a:rPr lang="zh-TW" altLang="en-US" sz="2400" b="1" spc="-5" dirty="0">
                <a:latin typeface="微軟正黑體"/>
                <a:cs typeface="微軟正黑體"/>
              </a:rPr>
              <a:t>預期效益 </a:t>
            </a:r>
            <a:endParaRPr lang="en-US" altLang="zh-TW" sz="2400" b="1" spc="-5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柒 、 </a:t>
            </a:r>
            <a:r>
              <a:rPr lang="zh-TW" altLang="en-US" sz="2400" b="1" spc="-50" dirty="0">
                <a:latin typeface="微軟正黑體"/>
                <a:cs typeface="微軟正黑體"/>
              </a:rPr>
              <a:t>時程規劃 </a:t>
            </a:r>
            <a:endParaRPr lang="en-US" altLang="zh-TW" sz="2400" b="1" spc="-50" dirty="0">
              <a:latin typeface="微軟正黑體"/>
              <a:cs typeface="微軟正黑體"/>
            </a:endParaRPr>
          </a:p>
          <a:p>
            <a:pPr marL="12700" marR="5080" algn="just">
              <a:lnSpc>
                <a:spcPct val="147700"/>
              </a:lnSpc>
              <a:spcBef>
                <a:spcPts val="100"/>
              </a:spcBef>
            </a:pPr>
            <a:r>
              <a:rPr lang="zh-TW" altLang="en-US" sz="2400" b="1" spc="-5" dirty="0">
                <a:latin typeface="微軟正黑體"/>
                <a:cs typeface="微軟正黑體"/>
              </a:rPr>
              <a:t>捌 、 </a:t>
            </a:r>
            <a:r>
              <a:rPr lang="zh-TW" altLang="en-US" sz="2400" b="1" spc="440" dirty="0">
                <a:latin typeface="微軟正黑體"/>
                <a:cs typeface="微軟正黑體"/>
              </a:rPr>
              <a:t>總</a:t>
            </a:r>
            <a:r>
              <a:rPr lang="zh-TW" altLang="en-US" sz="2400" b="1" spc="-50" dirty="0">
                <a:latin typeface="微軟正黑體"/>
                <a:cs typeface="微軟正黑體"/>
              </a:rPr>
              <a:t>結</a:t>
            </a:r>
            <a:endParaRPr lang="zh-TW" altLang="en-US" sz="2400" dirty="0">
              <a:latin typeface="微軟正黑體"/>
              <a:cs typeface="微軟正黑體"/>
            </a:endParaRPr>
          </a:p>
        </p:txBody>
      </p:sp>
      <p:sp>
        <p:nvSpPr>
          <p:cNvPr id="15" name="object 2">
            <a:extLst>
              <a:ext uri="{FF2B5EF4-FFF2-40B4-BE49-F238E27FC236}">
                <a16:creationId xmlns:a16="http://schemas.microsoft.com/office/drawing/2014/main" id="{7C259954-8A31-0075-1EED-B4B11A9D2F1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67200" y="242641"/>
            <a:ext cx="22631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簡報大綱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7BC0-7803-8960-F678-AB437BF80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8F55026-1D20-4A64-E473-FCD57703A44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3</a:t>
            </a:fld>
            <a:endParaRPr spc="-25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B1854C6-A2E4-00B9-A50C-53A88374B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576362"/>
              </p:ext>
            </p:extLst>
          </p:nvPr>
        </p:nvGraphicFramePr>
        <p:xfrm>
          <a:off x="1333404" y="1080000"/>
          <a:ext cx="9525192" cy="4779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1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3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25" dirty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公司名稱</a:t>
                      </a:r>
                      <a:endParaRPr sz="2000" spc="-25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85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資本額</a:t>
                      </a:r>
                      <a:r>
                        <a:rPr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8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2000" spc="-3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員工人數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lang="zh-TW" altLang="en-US" sz="2000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前一年度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營業額</a:t>
                      </a:r>
                      <a:endParaRPr lang="en-US" sz="2000" spc="-25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sz="2000" spc="-1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(新台幣：元)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565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公司登記地址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製造廠地址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0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研發能量(可複選)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645"/>
                        </a:spcBef>
                        <a:tabLst>
                          <a:tab pos="1055370" algn="l"/>
                          <a:tab pos="2224405" algn="l"/>
                          <a:tab pos="339344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學名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原料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藥</a:t>
                      </a:r>
                      <a:r>
                        <a:rPr 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○特殊產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84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lang="zh-TW" altLang="en-US"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生產</a:t>
                      </a: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劑型</a:t>
                      </a:r>
                      <a:r>
                        <a:rPr sz="2000" spc="-3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(可複選)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606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半固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液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體</a:t>
                      </a:r>
                      <a:r>
                        <a:rPr lang="zh-TW" altLang="en-US"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        </a:t>
                      </a: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</a:t>
                      </a:r>
                      <a:r>
                        <a:rPr sz="2000" spc="-25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針</a:t>
                      </a:r>
                      <a:r>
                        <a:rPr sz="2000" spc="-5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劑</a:t>
                      </a:r>
                      <a:endParaRPr lang="en-US" sz="2000" spc="-5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0805" algn="just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1259840" algn="l"/>
                          <a:tab pos="2479040" algn="l"/>
                          <a:tab pos="3443604" algn="l"/>
                          <a:tab pos="4408170" algn="l"/>
                        </a:tabLst>
                      </a:pPr>
                      <a:r>
                        <a:rPr sz="2000" spc="-25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○空膠</a:t>
                      </a:r>
                      <a:r>
                        <a:rPr sz="2000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囊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22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主要產品項目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2000" spc="-3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特殊產品</a:t>
                      </a:r>
                      <a:endParaRPr sz="20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8699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zh-TW" altLang="en-US" sz="20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/>
                        </a:rPr>
                        <a:t>若無則填：無</a:t>
                      </a:r>
                      <a:endParaRPr sz="200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" name="object 2">
            <a:extLst>
              <a:ext uri="{FF2B5EF4-FFF2-40B4-BE49-F238E27FC236}">
                <a16:creationId xmlns:a16="http://schemas.microsoft.com/office/drawing/2014/main" id="{D45BC3BC-3AC7-73BD-BF68-695F504784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62400" y="152400"/>
            <a:ext cx="4500245" cy="6965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壹、廠商基本資料</a:t>
            </a:r>
          </a:p>
        </p:txBody>
      </p:sp>
    </p:spTree>
    <p:extLst>
      <p:ext uri="{BB962C8B-B14F-4D97-AF65-F5344CB8AC3E}">
        <p14:creationId xmlns:p14="http://schemas.microsoft.com/office/powerpoint/2010/main" val="677251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38600" y="228600"/>
            <a:ext cx="55494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貳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目的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899573" y="1143000"/>
            <a:ext cx="10707600" cy="383502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1628775" algn="l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000" b="1" spc="-10" dirty="0">
                <a:latin typeface="微軟正黑體"/>
                <a:cs typeface="微軟正黑體"/>
              </a:rPr>
              <a:t>、計畫實施內容</a:t>
            </a:r>
            <a:endParaRPr sz="2000" dirty="0">
              <a:latin typeface="微軟正黑體"/>
              <a:cs typeface="微軟正黑體"/>
            </a:endParaRPr>
          </a:p>
          <a:p>
            <a:pPr marL="950595" indent="-457200">
              <a:lnSpc>
                <a:spcPct val="100000"/>
              </a:lnSpc>
              <a:spcBef>
                <a:spcPts val="1664"/>
              </a:spcBef>
              <a:buFont typeface="+mj-lt"/>
              <a:buAutoNum type="arabicPeriod"/>
              <a:tabLst>
                <a:tab pos="883285" algn="l"/>
              </a:tabLst>
            </a:pPr>
            <a:r>
              <a:rPr lang="zh-TW" altLang="en-US" sz="2000" b="1" spc="-10" dirty="0">
                <a:latin typeface="微軟正黑體"/>
                <a:cs typeface="微軟正黑體"/>
              </a:rPr>
              <a:t>提案名稱</a:t>
            </a:r>
            <a:endParaRPr lang="en-US" altLang="zh-TW" sz="2000" b="1" spc="-10" dirty="0">
              <a:latin typeface="微軟正黑體"/>
              <a:cs typeface="微軟正黑體"/>
            </a:endParaRPr>
          </a:p>
          <a:p>
            <a:pPr marL="950595" indent="-457200">
              <a:lnSpc>
                <a:spcPct val="100000"/>
              </a:lnSpc>
              <a:spcBef>
                <a:spcPts val="1664"/>
              </a:spcBef>
              <a:buFont typeface="+mj-lt"/>
              <a:buAutoNum type="arabicPeriod"/>
              <a:tabLst>
                <a:tab pos="883285" algn="l"/>
              </a:tabLst>
            </a:pPr>
            <a:endParaRPr sz="2000" dirty="0">
              <a:latin typeface="微軟正黑體"/>
              <a:cs typeface="微軟正黑體"/>
            </a:endParaRPr>
          </a:p>
          <a:p>
            <a:pPr marL="950595" indent="-457200">
              <a:lnSpc>
                <a:spcPct val="100000"/>
              </a:lnSpc>
              <a:buFont typeface="+mj-lt"/>
              <a:buAutoNum type="arabicPeriod" startAt="2"/>
              <a:tabLst>
                <a:tab pos="883285" algn="l"/>
              </a:tabLst>
            </a:pPr>
            <a:r>
              <a:rPr lang="zh-TW" altLang="en-US" sz="2000" b="1" spc="-5" dirty="0">
                <a:latin typeface="微軟正黑體"/>
                <a:cs typeface="微軟正黑體"/>
              </a:rPr>
              <a:t>預計導入設備</a:t>
            </a:r>
            <a:br>
              <a:rPr lang="en-US" sz="2000" b="1" spc="-5" dirty="0">
                <a:latin typeface="微軟正黑體"/>
                <a:cs typeface="微軟正黑體"/>
              </a:rPr>
            </a:br>
            <a:br>
              <a:rPr lang="en-US" sz="2000" b="1" spc="-5" dirty="0">
                <a:latin typeface="微軟正黑體"/>
                <a:cs typeface="微軟正黑體"/>
              </a:rPr>
            </a:br>
            <a:endParaRPr lang="en-US" sz="2000" b="1" spc="-5" dirty="0">
              <a:latin typeface="微軟正黑體"/>
              <a:cs typeface="微軟正黑體"/>
            </a:endParaRPr>
          </a:p>
          <a:p>
            <a:pPr marL="883285" indent="-389890">
              <a:buFontTx/>
              <a:buAutoNum type="arabicPeriod" startAt="2"/>
              <a:tabLst>
                <a:tab pos="883285" algn="l"/>
              </a:tabLst>
            </a:pP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</a:rPr>
              <a:t>提案目的及預計達成效益</a:t>
            </a:r>
            <a:endParaRPr lang="en-US" altLang="zh-TW" sz="2000" b="1" spc="-5" dirty="0">
              <a:solidFill>
                <a:srgbClr val="FF0000"/>
              </a:solidFill>
              <a:latin typeface="微軟正黑體"/>
            </a:endParaRPr>
          </a:p>
          <a:p>
            <a:pPr marL="493395">
              <a:tabLst>
                <a:tab pos="883285" algn="l"/>
              </a:tabLst>
            </a:pPr>
            <a:r>
              <a:rPr lang="en-US" altLang="zh-TW" sz="2000" b="1" spc="-5" dirty="0">
                <a:solidFill>
                  <a:srgbClr val="FF0000"/>
                </a:solidFill>
                <a:latin typeface="微軟正黑體"/>
              </a:rPr>
              <a:t>(</a:t>
            </a: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</a:rPr>
              <a:t>針對預計導入的製程內容進行敘述，並填寫預期達到目標，例如 </a:t>
            </a:r>
            <a:r>
              <a:rPr lang="en-US" altLang="zh-TW" sz="2000" b="1" spc="-5" dirty="0">
                <a:solidFill>
                  <a:srgbClr val="FF0000"/>
                </a:solidFill>
                <a:latin typeface="微軟正黑體"/>
              </a:rPr>
              <a:t>:</a:t>
            </a: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</a:rPr>
              <a:t> 乾燥製程終點確定，減少製程運轉時間，增進製程效率</a:t>
            </a:r>
            <a:r>
              <a:rPr lang="en-US" altLang="zh-TW" sz="2000" b="1" spc="-5" dirty="0">
                <a:solidFill>
                  <a:srgbClr val="FF0000"/>
                </a:solidFill>
                <a:latin typeface="微軟正黑體"/>
              </a:rPr>
              <a:t>)</a:t>
            </a:r>
            <a:endParaRPr lang="zh-TW" altLang="en-US" sz="2000" b="1" spc="-5" dirty="0">
              <a:solidFill>
                <a:srgbClr val="FF0000"/>
              </a:solidFill>
              <a:latin typeface="微軟正黑體"/>
            </a:endParaRPr>
          </a:p>
          <a:p>
            <a:pPr marL="493395">
              <a:lnSpc>
                <a:spcPct val="100000"/>
              </a:lnSpc>
              <a:tabLst>
                <a:tab pos="883285" algn="l"/>
              </a:tabLst>
            </a:pPr>
            <a:endParaRPr lang="en-US" sz="2000" b="1" spc="-5" dirty="0">
              <a:latin typeface="微軟正黑體"/>
              <a:cs typeface="微軟正黑體"/>
            </a:endParaRPr>
          </a:p>
          <a:p>
            <a:pPr marL="493395">
              <a:lnSpc>
                <a:spcPct val="100000"/>
              </a:lnSpc>
              <a:tabLst>
                <a:tab pos="883285" algn="l"/>
              </a:tabLst>
            </a:pPr>
            <a:endParaRPr sz="2000" dirty="0"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96261"/>
            <a:ext cx="2859000" cy="16036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一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品名</a:t>
            </a:r>
            <a:endParaRPr lang="en-US" altLang="zh-TW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en-US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二、適應症</a:t>
            </a:r>
            <a:endParaRPr lang="en-US" altLang="zh-TW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endParaRPr lang="en-US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三、</a:t>
            </a:r>
            <a:r>
              <a:rPr lang="zh-TW" altLang="en-US" sz="2000" b="1" spc="-10" dirty="0">
                <a:solidFill>
                  <a:schemeClr val="tx1"/>
                </a:solidFill>
                <a:latin typeface="微軟正黑體"/>
                <a:cs typeface="微軟正黑體"/>
              </a:rPr>
              <a:t>配方組成說明</a:t>
            </a:r>
            <a:endParaRPr sz="2000" dirty="0">
              <a:solidFill>
                <a:schemeClr val="tx1"/>
              </a:solidFill>
              <a:latin typeface="微軟正黑體"/>
              <a:cs typeface="微軟正黑體"/>
            </a:endParaRPr>
          </a:p>
        </p:txBody>
      </p:sp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27D1C390-9E5D-F57E-901F-DAC4E4AAB7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542641"/>
              </p:ext>
            </p:extLst>
          </p:nvPr>
        </p:nvGraphicFramePr>
        <p:xfrm>
          <a:off x="1332000" y="2880000"/>
          <a:ext cx="9497695" cy="21794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2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585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6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4826">
                <a:tc>
                  <a:txBody>
                    <a:bodyPr/>
                    <a:lstStyle/>
                    <a:p>
                      <a:pPr algn="ctr">
                        <a:lnSpc>
                          <a:spcPts val="2780"/>
                        </a:lnSpc>
                      </a:pPr>
                      <a:r>
                        <a:rPr sz="2400" b="1" spc="-25" dirty="0" err="1">
                          <a:latin typeface="微軟正黑體"/>
                          <a:cs typeface="微軟正黑體"/>
                        </a:rPr>
                        <a:t>成分</a:t>
                      </a: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780"/>
                        </a:lnSpc>
                      </a:pPr>
                      <a:r>
                        <a:rPr sz="2400" b="1" spc="-25" dirty="0">
                          <a:latin typeface="微軟正黑體"/>
                          <a:cs typeface="微軟正黑體"/>
                        </a:rPr>
                        <a:t>功能</a:t>
                      </a:r>
                      <a:endParaRPr sz="240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2625">
                        <a:lnSpc>
                          <a:spcPts val="2780"/>
                        </a:lnSpc>
                      </a:pPr>
                      <a:r>
                        <a:rPr sz="2400" b="1" dirty="0">
                          <a:latin typeface="微軟正黑體"/>
                          <a:cs typeface="微軟正黑體"/>
                        </a:rPr>
                        <a:t>占比(w/w</a:t>
                      </a:r>
                      <a:r>
                        <a:rPr sz="2400" b="1" spc="-20" dirty="0">
                          <a:latin typeface="微軟正黑體"/>
                          <a:cs typeface="微軟正黑體"/>
                        </a:rPr>
                        <a:t> %)</a:t>
                      </a:r>
                      <a:endParaRPr sz="2400" dirty="0">
                        <a:latin typeface="微軟正黑體"/>
                        <a:cs typeface="微軟正黑體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9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object 4">
            <a:extLst>
              <a:ext uri="{FF2B5EF4-FFF2-40B4-BE49-F238E27FC236}">
                <a16:creationId xmlns:a16="http://schemas.microsoft.com/office/drawing/2014/main" id="{EF1CA76B-76D0-E7C8-8612-3BE906A4EF6A}"/>
              </a:ext>
            </a:extLst>
          </p:cNvPr>
          <p:cNvSpPr txBox="1"/>
          <p:nvPr/>
        </p:nvSpPr>
        <p:spPr>
          <a:xfrm>
            <a:off x="1332000" y="5181600"/>
            <a:ext cx="9449435" cy="856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0" marR="5080" indent="-171450">
              <a:lnSpc>
                <a:spcPct val="100000"/>
              </a:lnSpc>
              <a:spcBef>
                <a:spcPts val="100"/>
              </a:spcBef>
              <a:buSzPct val="94444"/>
              <a:buAutoNum type="arabicParenBoth"/>
              <a:tabLst>
                <a:tab pos="184150" algn="l"/>
                <a:tab pos="290830" algn="l"/>
              </a:tabLst>
            </a:pPr>
            <a:r>
              <a:rPr lang="zh-TW" altLang="en-US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 </a:t>
            </a:r>
            <a:r>
              <a:rPr sz="18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說明藥物於配方占比、配方賦形劑種類、選用溶劑等，並針對儀器偵測極限、賦形劑干擾、溶劑干擾等因素進行配方</a:t>
            </a:r>
            <a:r>
              <a:rPr lang="zh-TW" altLang="en-US" sz="18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適用性</a:t>
            </a:r>
            <a:r>
              <a:rPr sz="1800" b="1" spc="-5" dirty="0" err="1">
                <a:solidFill>
                  <a:srgbClr val="FF0000"/>
                </a:solidFill>
                <a:latin typeface="微軟正黑體"/>
                <a:cs typeface="微軟正黑體"/>
              </a:rPr>
              <a:t>評估</a:t>
            </a:r>
            <a:r>
              <a:rPr sz="18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。</a:t>
            </a:r>
            <a:endParaRPr lang="en-US" sz="18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184150" marR="5080" indent="-171450">
              <a:lnSpc>
                <a:spcPct val="100000"/>
              </a:lnSpc>
              <a:spcBef>
                <a:spcPts val="100"/>
              </a:spcBef>
              <a:buSzPct val="94444"/>
              <a:buAutoNum type="arabicParenBoth"/>
              <a:tabLst>
                <a:tab pos="184150" algn="l"/>
                <a:tab pos="290830" algn="l"/>
              </a:tabLst>
            </a:pPr>
            <a:r>
              <a:rPr lang="zh-TW" altLang="en-US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 </a:t>
            </a:r>
            <a:r>
              <a:rPr sz="1800" b="1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試製配方</a:t>
            </a:r>
            <a:r>
              <a:rPr sz="18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(</a:t>
            </a:r>
            <a:r>
              <a:rPr sz="1800" b="1" spc="-10" dirty="0" err="1">
                <a:solidFill>
                  <a:srgbClr val="FF0000"/>
                </a:solidFill>
                <a:latin typeface="微軟正黑體"/>
                <a:cs typeface="微軟正黑體"/>
              </a:rPr>
              <a:t>如果考量配方機密，可以代號表示</a:t>
            </a:r>
            <a:r>
              <a:rPr lang="zh-TW" altLang="en-US" sz="18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，並提供原料物化性質利於適用性評估</a:t>
            </a:r>
            <a:r>
              <a:rPr sz="18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)</a:t>
            </a:r>
            <a:endParaRPr sz="1800" b="1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87A16F1C-B4AA-449F-2BAB-8045FD2ED7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57600" y="152400"/>
            <a:ext cx="55530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參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申請品項及</a:t>
            </a:r>
            <a:r>
              <a:rPr spc="-1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介紹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524F9-31C9-91AE-A902-2F71717B5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2C5D09B-A111-AA30-C968-4AF8063557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312179" y="148074"/>
            <a:ext cx="5778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導入製程分析應用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2E1735DB-94BD-6116-CC7A-7A8743B4A16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11379B8-C9F0-BB5E-D0FA-0176F94E2120}"/>
              </a:ext>
            </a:extLst>
          </p:cNvPr>
          <p:cNvSpPr txBox="1"/>
          <p:nvPr/>
        </p:nvSpPr>
        <p:spPr>
          <a:xfrm>
            <a:off x="1331999" y="1080000"/>
            <a:ext cx="9738359" cy="6418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二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lang="en-US" sz="2000" b="1" spc="-10" dirty="0">
                <a:latin typeface="微軟正黑體"/>
                <a:cs typeface="微軟正黑體"/>
              </a:rPr>
              <a:t>PAT</a:t>
            </a:r>
            <a:r>
              <a:rPr lang="zh-TW" altLang="en-US" sz="2000" b="1" spc="-10" dirty="0">
                <a:latin typeface="微軟正黑體"/>
                <a:cs typeface="微軟正黑體"/>
              </a:rPr>
              <a:t>製程導入規劃</a:t>
            </a:r>
            <a:endParaRPr lang="en-US" altLang="zh-TW" sz="2000" b="1" spc="-10" dirty="0"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000" b="1" spc="-10" dirty="0">
                <a:latin typeface="微軟正黑體"/>
                <a:cs typeface="微軟正黑體"/>
              </a:rPr>
              <a:t>	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針對欲</a:t>
            </a: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導入製程分析技術之產線、單元操作位置以及製程設備說明。</a:t>
            </a:r>
            <a:endParaRPr sz="2000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3630818B-1E99-901D-3D2E-BAFC506663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267888"/>
              </p:ext>
            </p:extLst>
          </p:nvPr>
        </p:nvGraphicFramePr>
        <p:xfrm>
          <a:off x="1332000" y="1980000"/>
          <a:ext cx="9738359" cy="21050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6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2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8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3545"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  <a:spcBef>
                          <a:spcPts val="95"/>
                        </a:spcBef>
                      </a:pPr>
                      <a:r>
                        <a:rPr sz="2400" b="1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項目</a:t>
                      </a:r>
                    </a:p>
                  </a:txBody>
                  <a:tcPr marL="0" marR="0" marT="120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  <a:spcBef>
                          <a:spcPts val="95"/>
                        </a:spcBef>
                      </a:pPr>
                      <a:r>
                        <a:rPr sz="2400" b="1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內容</a:t>
                      </a:r>
                    </a:p>
                  </a:txBody>
                  <a:tcPr marL="0" marR="0" marT="120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  <a:spcBef>
                          <a:spcPts val="95"/>
                        </a:spcBef>
                      </a:pPr>
                      <a:r>
                        <a:rPr sz="2400" b="1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備註</a:t>
                      </a:r>
                    </a:p>
                  </a:txBody>
                  <a:tcPr marL="0" marR="0" marT="12065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0740"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  <a:spcBef>
                          <a:spcPts val="1739"/>
                        </a:spcBef>
                      </a:pPr>
                      <a:r>
                        <a:rPr sz="2400" b="1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預計導入之產線</a:t>
                      </a:r>
                    </a:p>
                  </a:txBody>
                  <a:tcPr marL="0" marR="0" marT="22097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</a:pPr>
                      <a:r>
                        <a:rPr lang="zh-TW" alt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例如</a:t>
                      </a:r>
                      <a:r>
                        <a:rPr 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錠劑產線、膠囊產線</a:t>
                      </a:r>
                      <a:endParaRPr lang="zh-TW" altLang="en-US" sz="2400" b="0" spc="-25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SimSun" panose="02010600030101010101" pitchFamily="2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</a:pPr>
                      <a:endParaRPr sz="2400" b="1" spc="-25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0740"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  <a:spcBef>
                          <a:spcPts val="1739"/>
                        </a:spcBef>
                      </a:pPr>
                      <a:r>
                        <a:rPr sz="2400" b="1" spc="-25" dirty="0" err="1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微軟正黑體"/>
                        </a:rPr>
                        <a:t>導入之單元操作</a:t>
                      </a:r>
                      <a:endParaRPr sz="2400" b="1" spc="-25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微軟正黑體"/>
                      </a:endParaRPr>
                    </a:p>
                  </a:txBody>
                  <a:tcPr marL="0" marR="0" marT="220979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</a:pPr>
                      <a:r>
                        <a:rPr lang="zh-TW" alt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例如</a:t>
                      </a:r>
                      <a:r>
                        <a:rPr 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zh-TW" altLang="en-US" sz="2400" b="0" spc="-25" dirty="0">
                          <a:solidFill>
                            <a:schemeClr val="tx1"/>
                          </a:solidFill>
                          <a:latin typeface="微軟正黑體"/>
                          <a:ea typeface="+mn-ea"/>
                          <a:cs typeface="Times New Roman" panose="02020603050405020304" pitchFamily="18" charset="0"/>
                        </a:rPr>
                        <a:t>造粒機、混合機、流動床</a:t>
                      </a:r>
                      <a:endParaRPr lang="zh-TW" altLang="en-US" sz="2400" b="0" spc="-25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SimSun" panose="02010600030101010101" pitchFamily="2" charset="-122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2780"/>
                        </a:lnSpc>
                      </a:pPr>
                      <a:endParaRPr sz="2400" b="1" spc="-25" dirty="0">
                        <a:solidFill>
                          <a:schemeClr val="tx1"/>
                        </a:solidFill>
                        <a:latin typeface="微軟正黑體"/>
                        <a:ea typeface="+mn-ea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4848AF28-8A8E-A8D9-82A8-3D5F2BF8F427}"/>
              </a:ext>
            </a:extLst>
          </p:cNvPr>
          <p:cNvSpPr txBox="1"/>
          <p:nvPr/>
        </p:nvSpPr>
        <p:spPr>
          <a:xfrm>
            <a:off x="1447800" y="4158517"/>
            <a:ext cx="6647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</a:rPr>
              <a:t>請提供設備規格與製程照片，利於製程分析技術導入可行性評估</a:t>
            </a:r>
          </a:p>
        </p:txBody>
      </p:sp>
    </p:spTree>
    <p:extLst>
      <p:ext uri="{BB962C8B-B14F-4D97-AF65-F5344CB8AC3E}">
        <p14:creationId xmlns:p14="http://schemas.microsoft.com/office/powerpoint/2010/main" val="2795385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1100" y="228600"/>
            <a:ext cx="57780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肆</a:t>
            </a:r>
            <a:r>
              <a:rPr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導入製程分析應用</a:t>
            </a:r>
            <a:endParaRPr spc="-1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332000" y="1080000"/>
            <a:ext cx="9717000" cy="4809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latin typeface="微軟正黑體"/>
                <a:cs typeface="微軟正黑體"/>
              </a:rPr>
              <a:t>三</a:t>
            </a:r>
            <a:r>
              <a:rPr sz="2000" b="1" spc="-10" dirty="0">
                <a:latin typeface="微軟正黑體"/>
                <a:cs typeface="微軟正黑體"/>
              </a:rPr>
              <a:t>、</a:t>
            </a:r>
            <a:r>
              <a:rPr sz="2000" b="1" spc="-10" dirty="0" err="1">
                <a:latin typeface="微軟正黑體"/>
                <a:cs typeface="微軟正黑體"/>
              </a:rPr>
              <a:t>輔導重點</a:t>
            </a:r>
            <a:endParaRPr sz="2000" dirty="0">
              <a:latin typeface="微軟正黑體"/>
              <a:cs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</a:rPr>
              <a:t>(1) </a:t>
            </a:r>
            <a:r>
              <a:rPr lang="zh-TW" altLang="en-US" sz="2000" b="1" spc="-10" dirty="0">
                <a:latin typeface="微軟正黑體"/>
              </a:rPr>
              <a:t>現行監控方法</a:t>
            </a:r>
            <a:endParaRPr lang="en-US" altLang="zh-TW" sz="2000" b="1" spc="-10" dirty="0"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r>
              <a:rPr lang="en-US" altLang="zh-TW" sz="2000" b="1" spc="-10" dirty="0">
                <a:latin typeface="微軟正黑體"/>
              </a:rPr>
              <a:t>(</a:t>
            </a:r>
            <a:r>
              <a:rPr lang="zh-TW" altLang="en-US" sz="2000" b="1" spc="-10" dirty="0">
                <a:latin typeface="微軟正黑體"/>
              </a:rPr>
              <a:t>針對預計導入製程，敘述在產線中的製程管制方法，如果目前無方法則填寫無</a:t>
            </a:r>
            <a:r>
              <a:rPr lang="en-US" altLang="zh-TW" sz="2000" b="1" spc="-10" dirty="0">
                <a:latin typeface="微軟正黑體"/>
              </a:rPr>
              <a:t>)</a:t>
            </a: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endParaRPr lang="en-US" sz="2000" b="1" spc="-10" dirty="0"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endParaRPr lang="en-US" sz="2000" b="1" spc="-10" dirty="0"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r>
              <a:rPr lang="en-US" altLang="zh-TW" sz="2000" b="1" spc="-10" dirty="0">
                <a:latin typeface="微軟正黑體"/>
              </a:rPr>
              <a:t>(2) PAT</a:t>
            </a:r>
            <a:r>
              <a:rPr lang="zh-TW" altLang="en-US" sz="2000" b="1" spc="-10" dirty="0">
                <a:latin typeface="微軟正黑體"/>
              </a:rPr>
              <a:t>輔導切入點</a:t>
            </a:r>
            <a:endParaRPr lang="en-US" altLang="zh-TW" sz="2000" b="1" spc="-10" dirty="0"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</a:rPr>
              <a:t>簡述既有技術無法達成監控之困難點，與輔導之應對策略。</a:t>
            </a:r>
            <a:endParaRPr lang="en-US" altLang="zh-TW" sz="2000" b="1" spc="-10" dirty="0">
              <a:solidFill>
                <a:srgbClr val="FF0000"/>
              </a:solidFill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</a:rPr>
              <a:t>例如：預期運用</a:t>
            </a:r>
            <a:r>
              <a:rPr lang="en-US" altLang="zh-TW" sz="2000" b="1" spc="-10" dirty="0">
                <a:solidFill>
                  <a:srgbClr val="FF0000"/>
                </a:solidFill>
                <a:latin typeface="微軟正黑體"/>
              </a:rPr>
              <a:t>NIR</a:t>
            </a: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</a:rPr>
              <a:t>針對造粒終點進行粒徑評估，增加對於製程掌握度，確保製程的再現性</a:t>
            </a:r>
            <a:endParaRPr lang="en-US" altLang="zh-TW" sz="2000" b="1" spc="-10" dirty="0">
              <a:solidFill>
                <a:srgbClr val="FF0000"/>
              </a:solidFill>
              <a:latin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endParaRPr lang="en-US" altLang="zh-TW" sz="2000" b="1" spc="-20" dirty="0">
              <a:highlight>
                <a:srgbClr val="FFFF00"/>
              </a:highlight>
              <a:latin typeface="微軟正黑體"/>
              <a:cs typeface="微軟正黑體"/>
            </a:endParaRPr>
          </a:p>
          <a:p>
            <a:pPr marL="12700">
              <a:lnSpc>
                <a:spcPts val="3000"/>
              </a:lnSpc>
              <a:spcBef>
                <a:spcPts val="105"/>
              </a:spcBef>
            </a:pPr>
            <a:endParaRPr lang="en-US" altLang="zh-TW" sz="2000" b="1" spc="-20" dirty="0">
              <a:highlight>
                <a:srgbClr val="FFFF00"/>
              </a:highlight>
              <a:latin typeface="微軟正黑體"/>
              <a:cs typeface="微軟正黑體"/>
            </a:endParaRPr>
          </a:p>
          <a:p>
            <a:pPr marL="493395">
              <a:spcBef>
                <a:spcPts val="1664"/>
              </a:spcBef>
            </a:pPr>
            <a:endParaRPr lang="zh-TW" altLang="en-US" sz="2000" dirty="0">
              <a:highlight>
                <a:srgbClr val="FFFF00"/>
              </a:highlight>
              <a:latin typeface="微軟正黑體"/>
              <a:cs typeface="微軟正黑體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1295400" y="1066800"/>
            <a:ext cx="8144509" cy="4705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20065" marR="5080" indent="-508000">
              <a:lnSpc>
                <a:spcPct val="150000"/>
              </a:lnSpc>
              <a:spcBef>
                <a:spcPts val="600"/>
              </a:spcBef>
            </a:pPr>
            <a:r>
              <a:rPr lang="zh-TW" altLang="en-US" sz="2000" b="1" spc="-15" dirty="0">
                <a:solidFill>
                  <a:schemeClr val="tx1"/>
                </a:solidFill>
                <a:latin typeface="微軟正黑體"/>
                <a:cs typeface="微軟正黑體"/>
              </a:rPr>
              <a:t>一</a:t>
            </a:r>
            <a:r>
              <a:rPr sz="2000" b="1" spc="-15" dirty="0">
                <a:solidFill>
                  <a:schemeClr val="tx1"/>
                </a:solidFill>
                <a:latin typeface="微軟正黑體"/>
                <a:cs typeface="微軟正黑體"/>
              </a:rPr>
              <a:t>、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  <a:cs typeface="微軟正黑體"/>
              </a:rPr>
              <a:t>請說明研發團隊、製造團隊、法規</a:t>
            </a:r>
            <a:r>
              <a:rPr sz="2000" b="1" spc="-15" dirty="0">
                <a:solidFill>
                  <a:schemeClr val="tx1"/>
                </a:solidFill>
                <a:latin typeface="微軟正黑體"/>
                <a:cs typeface="微軟正黑體"/>
              </a:rPr>
              <a:t>/ 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  <a:cs typeface="微軟正黑體"/>
              </a:rPr>
              <a:t>智財團隊等之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</a:rPr>
              <a:t>專業能力及人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  <a:cs typeface="微軟正黑體"/>
              </a:rPr>
              <a:t>力，</a:t>
            </a:r>
            <a:r>
              <a:rPr sz="2000" b="1" spc="-10" dirty="0" err="1">
                <a:solidFill>
                  <a:schemeClr val="tx1"/>
                </a:solidFill>
                <a:latin typeface="微軟正黑體"/>
                <a:cs typeface="微軟正黑體"/>
              </a:rPr>
              <a:t>曾經研發或承接技術之實績</a:t>
            </a:r>
            <a:r>
              <a:rPr sz="2000" b="1" spc="-10" dirty="0">
                <a:solidFill>
                  <a:schemeClr val="tx1"/>
                </a:solidFill>
                <a:latin typeface="微軟正黑體"/>
                <a:cs typeface="微軟正黑體"/>
              </a:rPr>
              <a:t>。</a:t>
            </a:r>
            <a:endParaRPr lang="en-US" sz="2000" b="1" spc="-1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600"/>
              </a:spcBef>
              <a:buAutoNum type="arabicParenBoth"/>
              <a:tabLst>
                <a:tab pos="911860" algn="l"/>
                <a:tab pos="3185795" algn="l"/>
                <a:tab pos="6144895" algn="l"/>
              </a:tabLst>
            </a:pP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廠商研發團隊 </a:t>
            </a:r>
            <a:r>
              <a:rPr lang="zh-TW" altLang="en-US"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人廠商曾經研發過 </a:t>
            </a:r>
            <a:r>
              <a:rPr lang="zh-TW" altLang="en-US"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項品</a:t>
            </a:r>
            <a:r>
              <a:rPr lang="zh-TW" altLang="en-US" sz="2000" b="1" u="none" spc="480" dirty="0">
                <a:solidFill>
                  <a:schemeClr val="tx1"/>
                </a:solidFill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)</a:t>
            </a:r>
            <a:endParaRPr lang="zh-TW" altLang="en-US"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911860" indent="-391795">
              <a:lnSpc>
                <a:spcPct val="100000"/>
              </a:lnSpc>
              <a:spcBef>
                <a:spcPts val="600"/>
              </a:spcBef>
              <a:buAutoNum type="arabicParenBoth"/>
              <a:tabLst>
                <a:tab pos="911860" algn="l"/>
                <a:tab pos="2678430" algn="l"/>
              </a:tabLst>
            </a:pP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上市產品 </a:t>
            </a:r>
            <a:r>
              <a:rPr lang="zh-TW" altLang="en-US"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zh-TW" altLang="en-US" sz="2000" b="1" u="none" spc="490" dirty="0">
                <a:solidFill>
                  <a:schemeClr val="tx1"/>
                </a:solidFill>
                <a:latin typeface="微軟正黑體"/>
                <a:cs typeface="微軟正黑體"/>
              </a:rPr>
              <a:t>項</a:t>
            </a:r>
            <a:r>
              <a:rPr lang="en-US" altLang="zh-TW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(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請列舉</a:t>
            </a:r>
            <a:r>
              <a:rPr lang="en-US" altLang="zh-TW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)</a:t>
            </a:r>
            <a:endParaRPr lang="zh-TW" altLang="en-US"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912494" indent="-391795">
              <a:lnSpc>
                <a:spcPct val="100000"/>
              </a:lnSpc>
              <a:spcBef>
                <a:spcPts val="600"/>
              </a:spcBef>
              <a:buAutoNum type="arabicParenBoth"/>
              <a:tabLst>
                <a:tab pos="912494" algn="l"/>
                <a:tab pos="2678430" algn="l"/>
              </a:tabLst>
            </a:pP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製造團隊 </a:t>
            </a:r>
            <a:r>
              <a:rPr lang="zh-TW" altLang="en-US"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人</a:t>
            </a:r>
            <a:endParaRPr lang="zh-TW" altLang="en-US"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912494" indent="-391795">
              <a:lnSpc>
                <a:spcPct val="100000"/>
              </a:lnSpc>
              <a:spcBef>
                <a:spcPts val="600"/>
              </a:spcBef>
              <a:buAutoNum type="arabicParenBoth"/>
              <a:tabLst>
                <a:tab pos="912494" algn="l"/>
                <a:tab pos="4048760" algn="l"/>
              </a:tabLst>
            </a:pP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廠商法</a:t>
            </a:r>
            <a:r>
              <a:rPr lang="zh-TW" altLang="en-US" sz="2000" b="1" spc="480" dirty="0">
                <a:solidFill>
                  <a:schemeClr val="tx1"/>
                </a:solidFill>
                <a:latin typeface="微軟正黑體"/>
                <a:cs typeface="微軟正黑體"/>
              </a:rPr>
              <a:t>規</a:t>
            </a:r>
            <a:r>
              <a:rPr lang="en-US" altLang="zh-TW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/ </a:t>
            </a: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智財團隊 </a:t>
            </a:r>
            <a:r>
              <a:rPr lang="zh-TW" altLang="en-US"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zh-TW" altLang="en-US"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zh-TW" altLang="en-US"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人</a:t>
            </a:r>
            <a:endParaRPr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zh-TW" altLang="en-US" sz="2000" b="1" spc="-20" dirty="0">
                <a:solidFill>
                  <a:schemeClr val="tx1"/>
                </a:solidFill>
                <a:latin typeface="微軟正黑體"/>
                <a:cs typeface="微軟正黑體"/>
              </a:rPr>
              <a:t>二</a:t>
            </a:r>
            <a:r>
              <a:rPr sz="2000" b="1" spc="-20" dirty="0">
                <a:solidFill>
                  <a:schemeClr val="tx1"/>
                </a:solidFill>
                <a:latin typeface="微軟正黑體"/>
                <a:cs typeface="微軟正黑體"/>
              </a:rPr>
              <a:t>、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</a:rPr>
              <a:t>請說明廠商</a:t>
            </a:r>
            <a:r>
              <a:rPr lang="zh-TW" altLang="zh-TW" sz="2000" b="1" spc="-15" dirty="0">
                <a:solidFill>
                  <a:schemeClr val="tx1"/>
                </a:solidFill>
                <a:latin typeface="微軟正黑體"/>
              </a:rPr>
              <a:t>執行製程分析技術相關經驗</a:t>
            </a:r>
            <a:r>
              <a:rPr lang="zh-TW" altLang="en-US" sz="2000" b="1" spc="-15" dirty="0">
                <a:solidFill>
                  <a:schemeClr val="tx1"/>
                </a:solidFill>
                <a:latin typeface="微軟正黑體"/>
              </a:rPr>
              <a:t>並具體量化</a:t>
            </a:r>
            <a:r>
              <a:rPr lang="en-US" altLang="zh-TW" sz="2000" b="1" spc="-15" dirty="0">
                <a:solidFill>
                  <a:srgbClr val="FF0000"/>
                </a:solidFill>
                <a:latin typeface="微軟正黑體"/>
              </a:rPr>
              <a:t>(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</a:rPr>
              <a:t>包含人員應用</a:t>
            </a:r>
            <a:r>
              <a:rPr lang="en-US" altLang="zh-TW" sz="2000" b="1" spc="-15" dirty="0">
                <a:solidFill>
                  <a:srgbClr val="FF0000"/>
                </a:solidFill>
                <a:latin typeface="微軟正黑體"/>
              </a:rPr>
              <a:t>PAT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</a:rPr>
              <a:t>經驗、人員參與</a:t>
            </a:r>
            <a:r>
              <a:rPr lang="en-US" altLang="zh-TW" sz="2000" b="1" spc="-15" dirty="0">
                <a:solidFill>
                  <a:srgbClr val="FF0000"/>
                </a:solidFill>
                <a:latin typeface="微軟正黑體"/>
              </a:rPr>
              <a:t>PAT</a:t>
            </a:r>
            <a:r>
              <a:rPr lang="zh-TW" altLang="en-US" sz="2000" b="1" spc="-15" dirty="0">
                <a:solidFill>
                  <a:srgbClr val="FF0000"/>
                </a:solidFill>
                <a:latin typeface="微軟正黑體"/>
              </a:rPr>
              <a:t>相關課程經驗</a:t>
            </a:r>
            <a:r>
              <a:rPr lang="en-US" altLang="zh-TW" sz="2000" b="1" spc="-15" dirty="0">
                <a:solidFill>
                  <a:srgbClr val="FF0000"/>
                </a:solidFill>
                <a:latin typeface="微軟正黑體"/>
              </a:rPr>
              <a:t>)</a:t>
            </a:r>
            <a:endParaRPr lang="zh-TW" altLang="en-US" sz="2000" b="1" spc="-15" dirty="0">
              <a:solidFill>
                <a:srgbClr val="FF0000"/>
              </a:solidFill>
              <a:latin typeface="微軟正黑體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zh-TW" altLang="en-US" sz="2000" dirty="0">
              <a:solidFill>
                <a:schemeClr val="tx1"/>
              </a:solidFill>
              <a:latin typeface="微軟正黑體"/>
              <a:cs typeface="微軟正黑體"/>
            </a:endParaRPr>
          </a:p>
          <a:p>
            <a:pPr marL="13335">
              <a:lnSpc>
                <a:spcPct val="100000"/>
              </a:lnSpc>
              <a:spcBef>
                <a:spcPts val="600"/>
              </a:spcBef>
              <a:tabLst>
                <a:tab pos="2794635" algn="l"/>
              </a:tabLst>
            </a:pPr>
            <a:r>
              <a:rPr lang="zh-TW" altLang="en-US" sz="2000" b="1" dirty="0">
                <a:solidFill>
                  <a:schemeClr val="tx1"/>
                </a:solidFill>
                <a:latin typeface="微軟正黑體"/>
                <a:cs typeface="微軟正黑體"/>
              </a:rPr>
              <a:t>三</a:t>
            </a:r>
            <a:r>
              <a:rPr sz="2000" b="1" dirty="0">
                <a:solidFill>
                  <a:schemeClr val="tx1"/>
                </a:solidFill>
                <a:latin typeface="微軟正黑體"/>
                <a:cs typeface="微軟正黑體"/>
              </a:rPr>
              <a:t>、中心研發團隊 </a:t>
            </a:r>
            <a:r>
              <a:rPr sz="2000" u="heavy" dirty="0">
                <a:solidFill>
                  <a:schemeClr val="tx1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2000" u="none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sz="2000" b="1" u="none" spc="490" dirty="0">
                <a:solidFill>
                  <a:schemeClr val="tx1"/>
                </a:solidFill>
                <a:latin typeface="微軟正黑體"/>
                <a:cs typeface="微軟正黑體"/>
              </a:rPr>
              <a:t>人</a:t>
            </a:r>
            <a:r>
              <a:rPr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□ </a:t>
            </a:r>
            <a:r>
              <a:rPr sz="2000" b="1" u="none" spc="490" dirty="0">
                <a:solidFill>
                  <a:schemeClr val="tx1"/>
                </a:solidFill>
                <a:latin typeface="微軟正黑體"/>
                <a:cs typeface="微軟正黑體"/>
              </a:rPr>
              <a:t>是</a:t>
            </a:r>
            <a:r>
              <a:rPr sz="2000" b="1" u="none" dirty="0">
                <a:solidFill>
                  <a:schemeClr val="tx1"/>
                </a:solidFill>
                <a:latin typeface="微軟正黑體"/>
                <a:cs typeface="微軟正黑體"/>
              </a:rPr>
              <a:t>□ 否 </a:t>
            </a:r>
            <a:r>
              <a:rPr sz="2000" b="1" spc="-15" dirty="0" err="1">
                <a:solidFill>
                  <a:schemeClr val="tx1"/>
                </a:solidFill>
                <a:latin typeface="微軟正黑體"/>
              </a:rPr>
              <a:t>有相關研發經驗或技術支持</a:t>
            </a:r>
            <a:endParaRPr lang="zh-TW" altLang="en-US" sz="2000" b="1" spc="-15" dirty="0">
              <a:solidFill>
                <a:schemeClr val="tx1"/>
              </a:solidFill>
              <a:latin typeface="微軟正黑體"/>
            </a:endParaRPr>
          </a:p>
          <a:p>
            <a:pPr marL="531813">
              <a:lnSpc>
                <a:spcPct val="100000"/>
              </a:lnSpc>
              <a:spcBef>
                <a:spcPts val="600"/>
              </a:spcBef>
              <a:tabLst>
                <a:tab pos="2794635" algn="l"/>
              </a:tabLst>
            </a:pPr>
            <a:r>
              <a:rPr lang="zh-TW" altLang="en-US" sz="2000" b="1" spc="-15" dirty="0">
                <a:solidFill>
                  <a:schemeClr val="tx1"/>
                </a:solidFill>
                <a:latin typeface="微軟正黑體"/>
              </a:rPr>
              <a:t>研發經驗說明</a:t>
            </a:r>
            <a:r>
              <a:rPr lang="zh-TW" altLang="en-US" sz="2000" b="1" spc="-15" dirty="0">
                <a:solidFill>
                  <a:schemeClr val="tx1"/>
                </a:solidFill>
                <a:latin typeface="微軟正黑體"/>
                <a:sym typeface="Wingdings" panose="05000000000000000000" pitchFamily="2" charset="2"/>
              </a:rPr>
              <a:t>：</a:t>
            </a:r>
            <a:r>
              <a:rPr lang="en-US" altLang="zh-TW" sz="2000" b="1" spc="-15" dirty="0">
                <a:solidFill>
                  <a:schemeClr val="tx1"/>
                </a:solidFill>
                <a:latin typeface="微軟正黑體"/>
                <a:sym typeface="Wingdings" panose="05000000000000000000" pitchFamily="2" charset="2"/>
              </a:rPr>
              <a:t>(</a:t>
            </a:r>
            <a:r>
              <a:rPr lang="zh-TW" altLang="en-US" sz="2000" b="1" spc="-15" dirty="0">
                <a:solidFill>
                  <a:schemeClr val="tx1"/>
                </a:solidFill>
                <a:latin typeface="微軟正黑體"/>
                <a:sym typeface="Wingdings" panose="05000000000000000000" pitchFamily="2" charset="2"/>
              </a:rPr>
              <a:t>若無，請說明輔導時如何協助強化</a:t>
            </a:r>
            <a:r>
              <a:rPr lang="en-US" altLang="zh-TW" sz="2000" b="1" spc="-15" dirty="0">
                <a:solidFill>
                  <a:schemeClr val="tx1"/>
                </a:solidFill>
                <a:latin typeface="微軟正黑體"/>
                <a:sym typeface="Wingdings" panose="05000000000000000000" pitchFamily="2" charset="2"/>
              </a:rPr>
              <a:t>)</a:t>
            </a:r>
            <a:endParaRPr lang="zh-TW" altLang="en-US" sz="2000" b="1" spc="-15" dirty="0">
              <a:solidFill>
                <a:schemeClr val="tx1"/>
              </a:solidFill>
              <a:latin typeface="微軟正黑體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0DB9719-0B9D-A84D-E82C-EFDB6E19D16A}"/>
              </a:ext>
            </a:extLst>
          </p:cNvPr>
          <p:cNvSpPr txBox="1">
            <a:spLocks/>
          </p:cNvSpPr>
          <p:nvPr/>
        </p:nvSpPr>
        <p:spPr>
          <a:xfrm>
            <a:off x="762000" y="252811"/>
            <a:ext cx="11258128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zh-TW" altLang="en-US" spc="-1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伍、廠商品項執行承接能力及資源投入說明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F0D17-F416-6EB1-DBD3-96F569026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>
            <a:extLst>
              <a:ext uri="{FF2B5EF4-FFF2-40B4-BE49-F238E27FC236}">
                <a16:creationId xmlns:a16="http://schemas.microsoft.com/office/drawing/2014/main" id="{BF711F4D-DC3B-4BC3-2F7C-49B99F6E7AF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9</a:t>
            </a:fld>
            <a:endParaRPr spc="-25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72AFAF58-E74E-0730-5B4F-460EEA489A83}"/>
              </a:ext>
            </a:extLst>
          </p:cNvPr>
          <p:cNvSpPr txBox="1">
            <a:spLocks/>
          </p:cNvSpPr>
          <p:nvPr/>
        </p:nvSpPr>
        <p:spPr>
          <a:xfrm>
            <a:off x="3899835" y="229473"/>
            <a:ext cx="514487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微軟正黑體"/>
                <a:ea typeface="+mj-ea"/>
                <a:cs typeface="微軟正黑體"/>
              </a:defRPr>
            </a:lvl1pPr>
          </a:lstStyle>
          <a:p>
            <a:pPr marL="12700" algn="l">
              <a:spcBef>
                <a:spcPts val="100"/>
              </a:spcBef>
            </a:pPr>
            <a:r>
              <a:rPr lang="zh-TW" altLang="en-US" spc="-15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陸、預期成果與效益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EF7BFDED-276E-B4E9-2B45-22C988BDB8FE}"/>
              </a:ext>
            </a:extLst>
          </p:cNvPr>
          <p:cNvSpPr txBox="1"/>
          <p:nvPr/>
        </p:nvSpPr>
        <p:spPr>
          <a:xfrm>
            <a:off x="1332000" y="1080000"/>
            <a:ext cx="2061845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微軟正黑體"/>
                <a:cs typeface="微軟正黑體"/>
              </a:rPr>
              <a:t>一、</a:t>
            </a:r>
            <a:r>
              <a:rPr lang="zh-TW" altLang="en-US" sz="2000" b="1" spc="-10" dirty="0">
                <a:latin typeface="微軟正黑體"/>
                <a:cs typeface="微軟正黑體"/>
              </a:rPr>
              <a:t>量化效益</a:t>
            </a:r>
            <a:r>
              <a:rPr sz="2000" b="1" spc="-10" dirty="0" err="1">
                <a:latin typeface="微軟正黑體"/>
                <a:cs typeface="微軟正黑體"/>
              </a:rPr>
              <a:t>分析</a:t>
            </a:r>
            <a:endParaRPr sz="2000" dirty="0">
              <a:latin typeface="微軟正黑體"/>
              <a:cs typeface="微軟正黑體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FE1401B-B744-1774-2221-04FA49DB6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66533"/>
              </p:ext>
            </p:extLst>
          </p:nvPr>
        </p:nvGraphicFramePr>
        <p:xfrm>
          <a:off x="762000" y="1620000"/>
          <a:ext cx="9048289" cy="20312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14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09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b="1" spc="-10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促成投資額</a:t>
                      </a:r>
                      <a:r>
                        <a:rPr lang="en-US" altLang="zh-TW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</a:t>
                      </a:r>
                      <a:r>
                        <a:rPr lang="zh-TW" altLang="en-US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含設備投入、設備變更等</a:t>
                      </a:r>
                      <a:r>
                        <a:rPr lang="en-US" altLang="zh-TW"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)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93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800" b="1" spc="-1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降低開發成本</a:t>
                      </a:r>
                      <a:endParaRPr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93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提升良率</a:t>
                      </a:r>
                      <a:r>
                        <a:rPr lang="en-US" altLang="zh-TW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/</a:t>
                      </a:r>
                      <a:r>
                        <a:rPr lang="zh-TW" altLang="en-US" sz="18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產品品質穩定性</a:t>
                      </a:r>
                      <a:endParaRPr lang="en-US" altLang="zh-TW" sz="18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lang="en-US" altLang="zh-TW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(</a:t>
                      </a:r>
                      <a:r>
                        <a:rPr lang="zh-TW" altLang="en-US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例如降低製程異常次數</a:t>
                      </a:r>
                      <a:r>
                        <a:rPr lang="en-US" altLang="zh-TW" sz="1800" b="1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)</a:t>
                      </a:r>
                      <a:endParaRPr sz="18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微軟正黑體"/>
                      </a:endParaRPr>
                    </a:p>
                  </a:txBody>
                  <a:tcPr marL="0" marR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48203"/>
                  </a:ext>
                </a:extLst>
              </a:tr>
              <a:tr h="46409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1800" b="1" dirty="0" err="1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新增就業人數</a:t>
                      </a:r>
                      <a:r>
                        <a:rPr sz="1200" b="1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(</a:t>
                      </a:r>
                      <a:r>
                        <a:rPr lang="en-US" altLang="zh-TW" sz="1200" b="1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115</a:t>
                      </a:r>
                      <a:r>
                        <a:rPr sz="12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微軟正黑體"/>
                        </a:rPr>
                        <a:t>年度</a:t>
                      </a:r>
                      <a:r>
                        <a:rPr sz="1200" b="1" spc="-5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/>
                        </a:rPr>
                        <a:t>)</a:t>
                      </a:r>
                      <a:endParaRPr sz="1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/>
                      </a:endParaRPr>
                    </a:p>
                  </a:txBody>
                  <a:tcPr marL="0" marR="0" marT="4826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6">
            <a:extLst>
              <a:ext uri="{FF2B5EF4-FFF2-40B4-BE49-F238E27FC236}">
                <a16:creationId xmlns:a16="http://schemas.microsoft.com/office/drawing/2014/main" id="{437314E9-E34A-DF22-E4C0-97B6FA074C58}"/>
              </a:ext>
            </a:extLst>
          </p:cNvPr>
          <p:cNvSpPr txBox="1"/>
          <p:nvPr/>
        </p:nvSpPr>
        <p:spPr>
          <a:xfrm>
            <a:off x="1332000" y="5503682"/>
            <a:ext cx="8935551" cy="10495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655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zh-TW" altLang="en-US" sz="2000" b="1" spc="-10" dirty="0">
                <a:solidFill>
                  <a:srgbClr val="FF0000"/>
                </a:solidFill>
                <a:latin typeface="微軟正黑體"/>
                <a:cs typeface="微軟正黑體"/>
              </a:rPr>
              <a:t>填寫說明：</a:t>
            </a:r>
            <a:endParaRPr lang="en-US" sz="2000" b="1" spc="-1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sz="2000" b="1" u="heavy" dirty="0" err="1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微軟正黑體"/>
                <a:cs typeface="微軟正黑體"/>
              </a:rPr>
              <a:t>儘量填寫完整量化效益，以利計畫效益評選</a:t>
            </a:r>
            <a:endParaRPr lang="en-US" sz="2000" b="1" spc="-50" dirty="0">
              <a:solidFill>
                <a:srgbClr val="FF0000"/>
              </a:solidFill>
              <a:latin typeface="微軟正黑體"/>
              <a:cs typeface="微軟正黑體"/>
            </a:endParaRPr>
          </a:p>
          <a:p>
            <a:pPr marL="354965" indent="-342265">
              <a:lnSpc>
                <a:spcPts val="2655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</a:tabLst>
            </a:pPr>
            <a:r>
              <a:rPr lang="zh-TW" altLang="en-US" sz="2000" b="1" spc="-5" dirty="0">
                <a:solidFill>
                  <a:srgbClr val="FF0000"/>
                </a:solidFill>
                <a:latin typeface="微軟正黑體"/>
                <a:cs typeface="微軟正黑體"/>
              </a:rPr>
              <a:t>量化指標項目不限上述項目，可自行增減，表格如有不敷使用，請自行增列</a:t>
            </a:r>
            <a:endParaRPr lang="en-US" altLang="zh-TW" sz="2000" b="1" spc="-5" dirty="0">
              <a:solidFill>
                <a:srgbClr val="FF0000"/>
              </a:solidFill>
              <a:latin typeface="微軟正黑體"/>
              <a:cs typeface="微軟正黑體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C0FE9693-42DF-857A-2F62-ABDBA1E6EDEF}"/>
              </a:ext>
            </a:extLst>
          </p:cNvPr>
          <p:cNvSpPr txBox="1"/>
          <p:nvPr/>
        </p:nvSpPr>
        <p:spPr>
          <a:xfrm>
            <a:off x="1353771" y="3793558"/>
            <a:ext cx="2325601" cy="32124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zh-TW" altLang="en-US" sz="2000" b="1" spc="-10" dirty="0">
                <a:solidFill>
                  <a:srgbClr val="00B050"/>
                </a:solidFill>
                <a:latin typeface="微軟正黑體"/>
                <a:cs typeface="微軟正黑體"/>
              </a:rPr>
              <a:t>二</a:t>
            </a:r>
            <a:r>
              <a:rPr sz="2000" b="1" spc="-10" dirty="0">
                <a:solidFill>
                  <a:srgbClr val="00B050"/>
                </a:solidFill>
                <a:latin typeface="微軟正黑體"/>
                <a:cs typeface="微軟正黑體"/>
              </a:rPr>
              <a:t>、</a:t>
            </a:r>
            <a:r>
              <a:rPr lang="zh-TW" altLang="en-US" sz="2000" b="1" spc="-10" dirty="0">
                <a:solidFill>
                  <a:srgbClr val="00B050"/>
                </a:solidFill>
                <a:latin typeface="微軟正黑體"/>
                <a:cs typeface="微軟正黑體"/>
              </a:rPr>
              <a:t>質化效益</a:t>
            </a:r>
            <a:r>
              <a:rPr sz="2000" b="1" spc="-10" dirty="0" err="1">
                <a:solidFill>
                  <a:srgbClr val="00B050"/>
                </a:solidFill>
                <a:latin typeface="微軟正黑體"/>
                <a:cs typeface="微軟正黑體"/>
              </a:rPr>
              <a:t>分析</a:t>
            </a:r>
            <a:endParaRPr sz="2000" dirty="0">
              <a:solidFill>
                <a:srgbClr val="00B050"/>
              </a:solidFill>
              <a:latin typeface="微軟正黑體"/>
              <a:cs typeface="微軟正黑體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4D8D9E7-1C18-8AE6-829F-2A170D7D24CB}"/>
              </a:ext>
            </a:extLst>
          </p:cNvPr>
          <p:cNvSpPr txBox="1"/>
          <p:nvPr/>
        </p:nvSpPr>
        <p:spPr>
          <a:xfrm>
            <a:off x="1254926" y="4192216"/>
            <a:ext cx="75969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rgbClr val="00B050"/>
                </a:solidFill>
              </a:rPr>
              <a:t>技術效益 </a:t>
            </a:r>
            <a:r>
              <a:rPr lang="en-US" altLang="zh-TW" b="1" dirty="0">
                <a:solidFill>
                  <a:srgbClr val="00B050"/>
                </a:solidFill>
              </a:rPr>
              <a:t>:</a:t>
            </a:r>
            <a:r>
              <a:rPr lang="zh-TW" altLang="en-US" b="1" dirty="0">
                <a:solidFill>
                  <a:srgbClr val="00B050"/>
                </a:solidFill>
              </a:rPr>
              <a:t> 例如</a:t>
            </a:r>
            <a:r>
              <a:rPr lang="en-US" altLang="zh-TW" b="1" dirty="0">
                <a:solidFill>
                  <a:srgbClr val="00B050"/>
                </a:solidFill>
              </a:rPr>
              <a:t>:</a:t>
            </a:r>
            <a:r>
              <a:rPr lang="zh-TW" altLang="en-US" b="1" dirty="0">
                <a:solidFill>
                  <a:srgbClr val="00B050"/>
                </a:solidFill>
              </a:rPr>
              <a:t>包含人員訓練成效、關鍵製程參數掌握度提升或優化等</a:t>
            </a:r>
            <a:r>
              <a:rPr lang="en-US" altLang="zh-TW" b="1" dirty="0">
                <a:solidFill>
                  <a:srgbClr val="00B050"/>
                </a:solidFill>
              </a:rPr>
              <a:t>)</a:t>
            </a:r>
            <a:r>
              <a:rPr lang="zh-TW" altLang="en-US" b="1" dirty="0">
                <a:solidFill>
                  <a:srgbClr val="00B050"/>
                </a:solidFill>
              </a:rPr>
              <a:t> </a:t>
            </a:r>
            <a:r>
              <a:rPr lang="zh-TW" altLang="en-US" b="1" dirty="0">
                <a:solidFill>
                  <a:srgbClr val="00B050"/>
                </a:solidFill>
                <a:sym typeface="Wingdings" panose="05000000000000000000" pitchFamily="2" charset="2"/>
              </a:rPr>
              <a:t> </a:t>
            </a:r>
            <a:endParaRPr lang="zh-TW" alt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10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</TotalTime>
  <Words>728</Words>
  <Application>Microsoft Office PowerPoint</Application>
  <PresentationFormat>寬螢幕</PresentationFormat>
  <Paragraphs>146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微軟正黑體</vt:lpstr>
      <vt:lpstr>Arial</vt:lpstr>
      <vt:lpstr>Calibri</vt:lpstr>
      <vt:lpstr>Times New Roman</vt:lpstr>
      <vt:lpstr>Wingdings</vt:lpstr>
      <vt:lpstr>Office Theme</vt:lpstr>
      <vt:lpstr>115年度製藥產業創新與製程智慧化升轉型計畫 製程線上即時監測技術輔導</vt:lpstr>
      <vt:lpstr>簡報大綱</vt:lpstr>
      <vt:lpstr>壹、廠商基本資料</vt:lpstr>
      <vt:lpstr>貳、計畫目的</vt:lpstr>
      <vt:lpstr>參、申請品項及介紹</vt:lpstr>
      <vt:lpstr>肆、導入製程分析應用</vt:lpstr>
      <vt:lpstr>肆、導入製程分析應用</vt:lpstr>
      <vt:lpstr>PowerPoint 簡報</vt:lpstr>
      <vt:lpstr>PowerPoint 簡報</vt:lpstr>
      <vt:lpstr>柒、時程規劃</vt:lpstr>
      <vt:lpstr>捌、總結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Selegirin OD (PITDC)</dc:title>
  <dc:creator>林澤青</dc:creator>
  <cp:lastModifiedBy>黃柏翰</cp:lastModifiedBy>
  <cp:revision>34</cp:revision>
  <dcterms:created xsi:type="dcterms:W3CDTF">2025-01-03T12:14:48Z</dcterms:created>
  <dcterms:modified xsi:type="dcterms:W3CDTF">2026-02-11T06:34:52Z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2024-02-29T00:00:00Z</vt:filetime>
  </property>
  <property fmtid="{D5CDD505-2E9C-101B-9397-08002B2CF9AE}" pid="3" name="Creator">
    <vt:lpwstr>Acrobat PDFMaker 23 for PowerPoint</vt:lpwstr>
  </property>
  <property fmtid="{D5CDD505-2E9C-101B-9397-08002B2CF9AE}" pid="4" name="LastSaved">
    <vt:filetime>2025-01-03T00:00:00Z</vt:filetime>
  </property>
  <property fmtid="{D5CDD505-2E9C-101B-9397-08002B2CF9AE}" pid="5" name="Producer">
    <vt:lpwstr>Adobe PDF Library 23.8.75</vt:lpwstr>
  </property>
</Properties>
</file>